
<file path=[Content_Types].xml><?xml version="1.0" encoding="utf-8"?>
<Types xmlns="http://schemas.openxmlformats.org/package/2006/content-types">
  <Default Extension="fntdata" ContentType="application/x-fontdata"/>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53" r:id="rId4"/>
  </p:sldMasterIdLst>
  <p:notesMasterIdLst>
    <p:notesMasterId r:id="rId6"/>
  </p:notesMasterIdLst>
  <p:handoutMasterIdLst>
    <p:handoutMasterId r:id="rId7"/>
  </p:handoutMasterIdLst>
  <p:sldIdLst>
    <p:sldId id="257" r:id="rId5"/>
  </p:sldIdLst>
  <p:sldSz cx="21945600" cy="10972800"/>
  <p:notesSz cx="7010400" cy="9296400"/>
  <p:embeddedFontLst>
    <p:embeddedFont>
      <p:font typeface="Calibri" panose="020F0502020204030204" pitchFamily="34" charset="0"/>
      <p:regular r:id="rId8"/>
      <p:bold r:id="rId9"/>
      <p:italic r:id="rId10"/>
      <p:boldItalic r:id="rId11"/>
    </p:embeddedFont>
  </p:embeddedFontLst>
  <p:defaultTextStyle>
    <a:defPPr>
      <a:defRPr lang="en-US"/>
    </a:defPPr>
    <a:lvl1pPr marL="0" algn="l" defTabSz="1253846" rtl="0" eaLnBrk="1" latinLnBrk="0" hangingPunct="1">
      <a:defRPr sz="2500" kern="1200">
        <a:solidFill>
          <a:schemeClr val="tx1"/>
        </a:solidFill>
        <a:latin typeface="+mn-lt"/>
        <a:ea typeface="+mn-ea"/>
        <a:cs typeface="+mn-cs"/>
      </a:defRPr>
    </a:lvl1pPr>
    <a:lvl2pPr marL="626924" algn="l" defTabSz="1253846" rtl="0" eaLnBrk="1" latinLnBrk="0" hangingPunct="1">
      <a:defRPr sz="2500" kern="1200">
        <a:solidFill>
          <a:schemeClr val="tx1"/>
        </a:solidFill>
        <a:latin typeface="+mn-lt"/>
        <a:ea typeface="+mn-ea"/>
        <a:cs typeface="+mn-cs"/>
      </a:defRPr>
    </a:lvl2pPr>
    <a:lvl3pPr marL="1253846" algn="l" defTabSz="1253846" rtl="0" eaLnBrk="1" latinLnBrk="0" hangingPunct="1">
      <a:defRPr sz="2500" kern="1200">
        <a:solidFill>
          <a:schemeClr val="tx1"/>
        </a:solidFill>
        <a:latin typeface="+mn-lt"/>
        <a:ea typeface="+mn-ea"/>
        <a:cs typeface="+mn-cs"/>
      </a:defRPr>
    </a:lvl3pPr>
    <a:lvl4pPr marL="1880770" algn="l" defTabSz="1253846" rtl="0" eaLnBrk="1" latinLnBrk="0" hangingPunct="1">
      <a:defRPr sz="2500" kern="1200">
        <a:solidFill>
          <a:schemeClr val="tx1"/>
        </a:solidFill>
        <a:latin typeface="+mn-lt"/>
        <a:ea typeface="+mn-ea"/>
        <a:cs typeface="+mn-cs"/>
      </a:defRPr>
    </a:lvl4pPr>
    <a:lvl5pPr marL="2507693" algn="l" defTabSz="1253846" rtl="0" eaLnBrk="1" latinLnBrk="0" hangingPunct="1">
      <a:defRPr sz="2500" kern="1200">
        <a:solidFill>
          <a:schemeClr val="tx1"/>
        </a:solidFill>
        <a:latin typeface="+mn-lt"/>
        <a:ea typeface="+mn-ea"/>
        <a:cs typeface="+mn-cs"/>
      </a:defRPr>
    </a:lvl5pPr>
    <a:lvl6pPr marL="3134617" algn="l" defTabSz="1253846" rtl="0" eaLnBrk="1" latinLnBrk="0" hangingPunct="1">
      <a:defRPr sz="2500" kern="1200">
        <a:solidFill>
          <a:schemeClr val="tx1"/>
        </a:solidFill>
        <a:latin typeface="+mn-lt"/>
        <a:ea typeface="+mn-ea"/>
        <a:cs typeface="+mn-cs"/>
      </a:defRPr>
    </a:lvl6pPr>
    <a:lvl7pPr marL="3761539" algn="l" defTabSz="1253846" rtl="0" eaLnBrk="1" latinLnBrk="0" hangingPunct="1">
      <a:defRPr sz="2500" kern="1200">
        <a:solidFill>
          <a:schemeClr val="tx1"/>
        </a:solidFill>
        <a:latin typeface="+mn-lt"/>
        <a:ea typeface="+mn-ea"/>
        <a:cs typeface="+mn-cs"/>
      </a:defRPr>
    </a:lvl7pPr>
    <a:lvl8pPr marL="4388463" algn="l" defTabSz="1253846" rtl="0" eaLnBrk="1" latinLnBrk="0" hangingPunct="1">
      <a:defRPr sz="2500" kern="1200">
        <a:solidFill>
          <a:schemeClr val="tx1"/>
        </a:solidFill>
        <a:latin typeface="+mn-lt"/>
        <a:ea typeface="+mn-ea"/>
        <a:cs typeface="+mn-cs"/>
      </a:defRPr>
    </a:lvl8pPr>
    <a:lvl9pPr marL="5015387" algn="l" defTabSz="1253846"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 Jun (CDC/DDID/NCHHSTP/DHPSE)" initials="LJ(" lastIdx="6" clrIdx="0">
    <p:extLst>
      <p:ext uri="{19B8F6BF-5375-455C-9EA6-DF929625EA0E}">
        <p15:presenceInfo xmlns:p15="http://schemas.microsoft.com/office/powerpoint/2012/main" userId="S::ffa2@cdc.gov::c73ecce8-0bf0-49f7-9b86-233f01ff9766" providerId="AD"/>
      </p:ext>
    </p:extLst>
  </p:cmAuthor>
  <p:cmAuthor id="2" name="Carl Armon" initials="CA" lastIdx="4" clrIdx="1">
    <p:extLst>
      <p:ext uri="{19B8F6BF-5375-455C-9EA6-DF929625EA0E}">
        <p15:presenceInfo xmlns:p15="http://schemas.microsoft.com/office/powerpoint/2012/main" userId="43a496065c1f85f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54"/>
    <a:srgbClr val="00788A"/>
    <a:srgbClr val="006370"/>
    <a:srgbClr val="00ADC4"/>
    <a:srgbClr val="008B9E"/>
    <a:srgbClr val="0098AC"/>
    <a:srgbClr val="007686"/>
    <a:srgbClr val="007D8E"/>
    <a:srgbClr val="BF311A"/>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691" autoAdjust="0"/>
    <p:restoredTop sz="94616" autoAdjust="0"/>
  </p:normalViewPr>
  <p:slideViewPr>
    <p:cSldViewPr snapToGrid="0">
      <p:cViewPr>
        <p:scale>
          <a:sx n="50" d="100"/>
          <a:sy n="50" d="100"/>
        </p:scale>
        <p:origin x="40" y="-384"/>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43" d="100"/>
          <a:sy n="43" d="100"/>
        </p:scale>
        <p:origin x="-194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92F3F98B-9B56-48C8-90F8-6BB872339D23}" type="datetimeFigureOut">
              <a:rPr lang="en-US" smtClean="0"/>
              <a:pPr/>
              <a:t>6/25/2020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6" tIns="46588" rIns="93176" bIns="46588" rtlCol="0" anchor="b"/>
          <a:lstStyle>
            <a:lvl1pPr algn="r">
              <a:defRPr sz="1200"/>
            </a:lvl1pPr>
          </a:lstStyle>
          <a:p>
            <a:fld id="{D66259C2-B3DA-4971-B437-84310682645B}" type="slidenum">
              <a:rPr lang="en-US" smtClean="0"/>
              <a:pPr/>
              <a:t>‹#›</a:t>
            </a:fld>
            <a:endParaRPr lang="en-US"/>
          </a:p>
        </p:txBody>
      </p:sp>
    </p:spTree>
    <p:extLst>
      <p:ext uri="{BB962C8B-B14F-4D97-AF65-F5344CB8AC3E}">
        <p14:creationId xmlns:p14="http://schemas.microsoft.com/office/powerpoint/2010/main" val="179506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FB01500-A26A-4922-BC3A-920B5C731C95}" type="datetimeFigureOut">
              <a:rPr lang="en-US" smtClean="0"/>
              <a:t>6/25/2020</a:t>
            </a:fld>
            <a:endParaRPr lang="en-US"/>
          </a:p>
        </p:txBody>
      </p:sp>
      <p:sp>
        <p:nvSpPr>
          <p:cNvPr id="4" name="Slide Image Placeholder 3"/>
          <p:cNvSpPr>
            <a:spLocks noGrp="1" noRot="1" noChangeAspect="1"/>
          </p:cNvSpPr>
          <p:nvPr>
            <p:ph type="sldImg" idx="2"/>
          </p:nvPr>
        </p:nvSpPr>
        <p:spPr>
          <a:xfrm>
            <a:off x="368300" y="1162050"/>
            <a:ext cx="62738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FEF34ED-DFCB-4A18-8127-411B42E67854}" type="slidenum">
              <a:rPr lang="en-US" smtClean="0"/>
              <a:t>‹#›</a:t>
            </a:fld>
            <a:endParaRPr lang="en-US"/>
          </a:p>
        </p:txBody>
      </p:sp>
    </p:spTree>
    <p:extLst>
      <p:ext uri="{BB962C8B-B14F-4D97-AF65-F5344CB8AC3E}">
        <p14:creationId xmlns:p14="http://schemas.microsoft.com/office/powerpoint/2010/main" val="3308418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1162050"/>
            <a:ext cx="6273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EF34ED-DFCB-4A18-8127-411B42E67854}" type="slidenum">
              <a:rPr lang="en-US" smtClean="0"/>
              <a:t>1</a:t>
            </a:fld>
            <a:endParaRPr lang="en-US"/>
          </a:p>
        </p:txBody>
      </p:sp>
    </p:spTree>
    <p:extLst>
      <p:ext uri="{BB962C8B-B14F-4D97-AF65-F5344CB8AC3E}">
        <p14:creationId xmlns:p14="http://schemas.microsoft.com/office/powerpoint/2010/main" val="1237012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DC 4x8 Scientific Poster Dark">
    <p:spTree>
      <p:nvGrpSpPr>
        <p:cNvPr id="1" name=""/>
        <p:cNvGrpSpPr/>
        <p:nvPr/>
      </p:nvGrpSpPr>
      <p:grpSpPr>
        <a:xfrm>
          <a:off x="0" y="0"/>
          <a:ext cx="0" cy="0"/>
          <a:chOff x="0" y="0"/>
          <a:chExt cx="0" cy="0"/>
        </a:xfrm>
      </p:grpSpPr>
      <p:sp>
        <p:nvSpPr>
          <p:cNvPr id="2" name="Title 1"/>
          <p:cNvSpPr>
            <a:spLocks noGrp="1"/>
          </p:cNvSpPr>
          <p:nvPr>
            <p:ph type="title"/>
          </p:nvPr>
        </p:nvSpPr>
        <p:spPr>
          <a:xfrm>
            <a:off x="245337" y="762001"/>
            <a:ext cx="19656890" cy="802885"/>
          </a:xfrm>
          <a:prstGeom prst="rect">
            <a:avLst/>
          </a:prstGeom>
        </p:spPr>
        <p:txBody>
          <a:bodyPr/>
          <a:lstStyle>
            <a:lvl1pPr algn="l">
              <a:defRPr sz="3200" b="1">
                <a:solidFill>
                  <a:schemeClr val="bg2"/>
                </a:solidFill>
              </a:defRPr>
            </a:lvl1pPr>
          </a:lstStyle>
          <a:p>
            <a:r>
              <a:rPr lang="en-US" dirty="0"/>
              <a:t>Click to edit Master title style</a:t>
            </a:r>
          </a:p>
        </p:txBody>
      </p:sp>
      <p:sp>
        <p:nvSpPr>
          <p:cNvPr id="5" name="TextBox 4"/>
          <p:cNvSpPr txBox="1"/>
          <p:nvPr userDrawn="1"/>
        </p:nvSpPr>
        <p:spPr>
          <a:xfrm rot="10800000" flipV="1">
            <a:off x="51930" y="10629762"/>
            <a:ext cx="12883484" cy="186629"/>
          </a:xfrm>
          <a:prstGeom prst="rect">
            <a:avLst/>
          </a:prstGeom>
          <a:noFill/>
        </p:spPr>
        <p:txBody>
          <a:bodyPr wrap="square" lIns="93385" tIns="46692" rIns="93385" bIns="46692" rtlCol="0">
            <a:spAutoFit/>
          </a:bodyPr>
          <a:lstStyle/>
          <a:p>
            <a:pPr marL="0" marR="0" indent="0" algn="l" defTabSz="1280741" rtl="0" eaLnBrk="1" fontAlgn="auto" latinLnBrk="0" hangingPunct="1">
              <a:lnSpc>
                <a:spcPct val="100000"/>
              </a:lnSpc>
              <a:spcBef>
                <a:spcPts val="0"/>
              </a:spcBef>
              <a:spcAft>
                <a:spcPts val="0"/>
              </a:spcAft>
              <a:buClrTx/>
              <a:buSzTx/>
              <a:buFontTx/>
              <a:buNone/>
              <a:tabLst/>
              <a:defRPr/>
            </a:pPr>
            <a:r>
              <a:rPr lang="en-US" sz="600" kern="1200" baseline="0" dirty="0">
                <a:solidFill>
                  <a:schemeClr val="bg2"/>
                </a:solidFill>
                <a:latin typeface="Calibri" pitchFamily="34" charset="0"/>
                <a:ea typeface="+mn-ea"/>
                <a:cs typeface="+mn-cs"/>
              </a:rPr>
              <a:t>www.cdc.gov | Contact CDC at: 1-800-CDC-INFO or </a:t>
            </a:r>
            <a:r>
              <a:rPr lang="en-US" sz="600" u="sng" kern="1200" baseline="0" dirty="0">
                <a:solidFill>
                  <a:schemeClr val="bg2"/>
                </a:solidFill>
                <a:latin typeface="Calibri" pitchFamily="34" charset="0"/>
                <a:ea typeface="+mn-ea"/>
                <a:cs typeface="+mn-cs"/>
              </a:rPr>
              <a:t>www.cdc.gov/info</a:t>
            </a:r>
            <a:r>
              <a:rPr lang="en-US" sz="600" kern="1200" baseline="0" dirty="0">
                <a:solidFill>
                  <a:schemeClr val="bg2"/>
                </a:solidFill>
                <a:latin typeface="Calibri" pitchFamily="34" charset="0"/>
                <a:ea typeface="+mn-ea"/>
                <a:cs typeface="+mn-cs"/>
              </a:rPr>
              <a:t>  The findings and conclusions in this report are those of the authors and do not necessarily represent the official position of the Centers for Disease Control and Prevention.</a:t>
            </a:r>
          </a:p>
        </p:txBody>
      </p:sp>
      <p:sp>
        <p:nvSpPr>
          <p:cNvPr id="12" name="Text Placeholder 11"/>
          <p:cNvSpPr>
            <a:spLocks noGrp="1"/>
          </p:cNvSpPr>
          <p:nvPr>
            <p:ph type="body" sz="quarter" idx="10"/>
          </p:nvPr>
        </p:nvSpPr>
        <p:spPr>
          <a:xfrm>
            <a:off x="628650" y="2590800"/>
            <a:ext cx="3810000" cy="4648200"/>
          </a:xfrm>
          <a:prstGeom prst="rect">
            <a:avLst/>
          </a:prstGeom>
        </p:spPr>
        <p:txBody>
          <a:bodyPr/>
          <a:lstStyle>
            <a:lvl1pPr marL="0" indent="0">
              <a:buNone/>
              <a:defRPr sz="1400" b="1"/>
            </a:lvl1pPr>
            <a:lvl2pPr marL="287338" indent="-107950">
              <a:buFont typeface="Arial" panose="020B0604020202020204" pitchFamily="34" charset="0"/>
              <a:buChar char="•"/>
              <a:tabLst/>
              <a:defRPr sz="1400"/>
            </a:lvl2pPr>
            <a:lvl3pPr marL="519113" indent="-119063">
              <a:buFont typeface="Calibri" panose="020F0502020204030204" pitchFamily="34" charset="0"/>
              <a:buChar char="»"/>
              <a:tabLst>
                <a:tab pos="1028700" algn="l"/>
              </a:tabLst>
              <a:defRPr sz="1200"/>
            </a:lvl3pPr>
            <a:lvl4pPr marL="682625" indent="-109538">
              <a:defRPr sz="1100"/>
            </a:lvl4pPr>
            <a:lvl5pPr marL="804863" indent="-122238">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423" y="10617741"/>
            <a:ext cx="21946023" cy="363777"/>
            <a:chOff x="9305" y="10656653"/>
            <a:chExt cx="21930363" cy="363777"/>
          </a:xfrm>
        </p:grpSpPr>
        <p:sp>
          <p:nvSpPr>
            <p:cNvPr id="21" name="Rectangle 20"/>
            <p:cNvSpPr>
              <a:spLocks noChangeArrowheads="1"/>
            </p:cNvSpPr>
            <p:nvPr userDrawn="1"/>
          </p:nvSpPr>
          <p:spPr bwMode="auto">
            <a:xfrm>
              <a:off x="13611911" y="10656653"/>
              <a:ext cx="1446394" cy="363777"/>
            </a:xfrm>
            <a:prstGeom prst="rect">
              <a:avLst/>
            </a:prstGeom>
            <a:solidFill>
              <a:srgbClr val="9A4E9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2" name="Rectangle 21"/>
            <p:cNvSpPr>
              <a:spLocks noChangeArrowheads="1"/>
            </p:cNvSpPr>
            <p:nvPr userDrawn="1"/>
          </p:nvSpPr>
          <p:spPr bwMode="auto">
            <a:xfrm>
              <a:off x="15054768" y="10656653"/>
              <a:ext cx="1446394" cy="363777"/>
            </a:xfrm>
            <a:prstGeom prst="rect">
              <a:avLst/>
            </a:prstGeom>
            <a:solidFill>
              <a:srgbClr val="BF311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3" name="Rectangle 22"/>
            <p:cNvSpPr>
              <a:spLocks noChangeArrowheads="1"/>
            </p:cNvSpPr>
            <p:nvPr userDrawn="1"/>
          </p:nvSpPr>
          <p:spPr bwMode="auto">
            <a:xfrm>
              <a:off x="16482300" y="10656653"/>
              <a:ext cx="1446394" cy="363777"/>
            </a:xfrm>
            <a:prstGeom prst="rect">
              <a:avLst/>
            </a:prstGeom>
            <a:solidFill>
              <a:srgbClr val="86B2D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4" name="Rectangle 23"/>
            <p:cNvSpPr>
              <a:spLocks noChangeArrowheads="1"/>
            </p:cNvSpPr>
            <p:nvPr userDrawn="1"/>
          </p:nvSpPr>
          <p:spPr bwMode="auto">
            <a:xfrm>
              <a:off x="17928691" y="10656653"/>
              <a:ext cx="1447572" cy="363777"/>
            </a:xfrm>
            <a:prstGeom prst="rect">
              <a:avLst/>
            </a:prstGeom>
            <a:solidFill>
              <a:srgbClr val="F6A01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5" name="Rectangle 24"/>
            <p:cNvSpPr>
              <a:spLocks noChangeArrowheads="1"/>
            </p:cNvSpPr>
            <p:nvPr userDrawn="1"/>
          </p:nvSpPr>
          <p:spPr bwMode="auto">
            <a:xfrm>
              <a:off x="19375719" y="10656653"/>
              <a:ext cx="2563949" cy="363777"/>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35" name="Rectangle 20"/>
            <p:cNvSpPr>
              <a:spLocks noChangeArrowheads="1"/>
            </p:cNvSpPr>
            <p:nvPr userDrawn="1"/>
          </p:nvSpPr>
          <p:spPr bwMode="auto">
            <a:xfrm>
              <a:off x="9305" y="10656653"/>
              <a:ext cx="13620736" cy="363777"/>
            </a:xfrm>
            <a:prstGeom prst="rect">
              <a:avLst/>
            </a:prstGeom>
            <a:solidFill>
              <a:srgbClr val="00788A"/>
            </a:solidFill>
            <a:ln>
              <a:noFill/>
            </a:ln>
          </p:spPr>
          <p:txBody>
            <a:bodyPr vert="horz" wrap="square" lIns="60960" tIns="30480" rIns="60960" bIns="30480" numCol="1" anchor="t" anchorCtr="0" compatLnSpc="1">
              <a:prstTxWarp prst="textNoShape">
                <a:avLst/>
              </a:prstTxWarp>
            </a:bodyPr>
            <a:lstStyle/>
            <a:p>
              <a:endParaRPr lang="en-US" sz="1667"/>
            </a:p>
          </p:txBody>
        </p:sp>
      </p:grpSp>
      <p:sp>
        <p:nvSpPr>
          <p:cNvPr id="27" name="bk object 25"/>
          <p:cNvSpPr/>
          <p:nvPr userDrawn="1"/>
        </p:nvSpPr>
        <p:spPr>
          <a:xfrm>
            <a:off x="-14758" y="-7429"/>
            <a:ext cx="1254518" cy="281749"/>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006370"/>
          </a:solidFill>
        </p:spPr>
        <p:txBody>
          <a:bodyPr wrap="square" lIns="0" tIns="0" rIns="0" bIns="0" rtlCol="0"/>
          <a:lstStyle/>
          <a:p>
            <a:endParaRPr/>
          </a:p>
        </p:txBody>
      </p:sp>
      <p:sp>
        <p:nvSpPr>
          <p:cNvPr id="28" name="bk object 26"/>
          <p:cNvSpPr/>
          <p:nvPr userDrawn="1"/>
        </p:nvSpPr>
        <p:spPr>
          <a:xfrm>
            <a:off x="817224" y="-7429"/>
            <a:ext cx="2073877" cy="281749"/>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008192"/>
          </a:solidFill>
        </p:spPr>
        <p:txBody>
          <a:bodyPr wrap="square" lIns="0" tIns="0" rIns="0" bIns="0" rtlCol="0"/>
          <a:lstStyle/>
          <a:p>
            <a:endParaRPr/>
          </a:p>
        </p:txBody>
      </p:sp>
      <p:sp>
        <p:nvSpPr>
          <p:cNvPr id="29" name="bk object 27"/>
          <p:cNvSpPr/>
          <p:nvPr userDrawn="1"/>
        </p:nvSpPr>
        <p:spPr>
          <a:xfrm>
            <a:off x="2094518" y="-7429"/>
            <a:ext cx="3226452" cy="281749"/>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006370"/>
          </a:solidFill>
        </p:spPr>
        <p:txBody>
          <a:bodyPr wrap="square" lIns="0" tIns="0" rIns="0" bIns="0" rtlCol="0"/>
          <a:lstStyle/>
          <a:p>
            <a:endParaRPr/>
          </a:p>
        </p:txBody>
      </p:sp>
      <p:sp>
        <p:nvSpPr>
          <p:cNvPr id="30" name="bk object 28"/>
          <p:cNvSpPr/>
          <p:nvPr userDrawn="1"/>
        </p:nvSpPr>
        <p:spPr>
          <a:xfrm>
            <a:off x="3958947" y="-7429"/>
            <a:ext cx="3272099" cy="281749"/>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008192"/>
          </a:solidFill>
        </p:spPr>
        <p:txBody>
          <a:bodyPr wrap="square" lIns="0" tIns="0" rIns="0" bIns="0" rtlCol="0"/>
          <a:lstStyle/>
          <a:p>
            <a:endParaRPr/>
          </a:p>
        </p:txBody>
      </p:sp>
      <p:sp>
        <p:nvSpPr>
          <p:cNvPr id="31" name="bk object 29"/>
          <p:cNvSpPr/>
          <p:nvPr userDrawn="1"/>
        </p:nvSpPr>
        <p:spPr>
          <a:xfrm>
            <a:off x="5520495" y="-7429"/>
            <a:ext cx="2251896" cy="281749"/>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008B9E"/>
          </a:solidFill>
        </p:spPr>
        <p:txBody>
          <a:bodyPr wrap="square" lIns="0" tIns="0" rIns="0" bIns="0" rtlCol="0"/>
          <a:lstStyle/>
          <a:p>
            <a:endParaRPr/>
          </a:p>
        </p:txBody>
      </p:sp>
      <p:sp>
        <p:nvSpPr>
          <p:cNvPr id="32" name="bk object 30"/>
          <p:cNvSpPr/>
          <p:nvPr userDrawn="1"/>
        </p:nvSpPr>
        <p:spPr>
          <a:xfrm>
            <a:off x="6120907" y="-7429"/>
            <a:ext cx="5965246" cy="281749"/>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007686"/>
          </a:solidFill>
        </p:spPr>
        <p:txBody>
          <a:bodyPr wrap="square" lIns="0" tIns="0" rIns="0" bIns="0" rtlCol="0"/>
          <a:lstStyle/>
          <a:p>
            <a:endParaRPr/>
          </a:p>
        </p:txBody>
      </p:sp>
      <p:sp>
        <p:nvSpPr>
          <p:cNvPr id="33" name="bk object 31"/>
          <p:cNvSpPr/>
          <p:nvPr userDrawn="1"/>
        </p:nvSpPr>
        <p:spPr>
          <a:xfrm>
            <a:off x="9197462" y="-7429"/>
            <a:ext cx="4599653" cy="281749"/>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00889A"/>
          </a:solidFill>
        </p:spPr>
        <p:txBody>
          <a:bodyPr wrap="square" lIns="0" tIns="0" rIns="0" bIns="0" rtlCol="0"/>
          <a:lstStyle/>
          <a:p>
            <a:endParaRPr/>
          </a:p>
        </p:txBody>
      </p:sp>
      <p:sp>
        <p:nvSpPr>
          <p:cNvPr id="34" name="bk object 32"/>
          <p:cNvSpPr/>
          <p:nvPr userDrawn="1"/>
        </p:nvSpPr>
        <p:spPr>
          <a:xfrm>
            <a:off x="10693721" y="-7429"/>
            <a:ext cx="11251879" cy="281749"/>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004A54"/>
              </a:gs>
              <a:gs pos="100000">
                <a:srgbClr val="00788A"/>
              </a:gs>
            </a:gsLst>
            <a:lin ang="0" scaled="0"/>
          </a:gradFill>
        </p:spPr>
        <p:txBody>
          <a:bodyPr wrap="square" lIns="0" tIns="0" rIns="0" bIns="0" rtlCol="0"/>
          <a:lstStyle/>
          <a:p>
            <a:endParaRPr/>
          </a:p>
        </p:txBody>
      </p:sp>
      <p:sp>
        <p:nvSpPr>
          <p:cNvPr id="48" name="Rectangle 47"/>
          <p:cNvSpPr>
            <a:spLocks noChangeArrowheads="1"/>
          </p:cNvSpPr>
          <p:nvPr userDrawn="1"/>
        </p:nvSpPr>
        <p:spPr bwMode="auto">
          <a:xfrm>
            <a:off x="0" y="274320"/>
            <a:ext cx="21945600" cy="1158240"/>
          </a:xfrm>
          <a:prstGeom prst="rect">
            <a:avLst/>
          </a:prstGeom>
          <a:solidFill>
            <a:srgbClr val="00788A"/>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54" name="Picture 5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75719" y="9433452"/>
            <a:ext cx="1899321" cy="1088878"/>
          </a:xfrm>
          <a:prstGeom prst="rect">
            <a:avLst/>
          </a:prstGeom>
        </p:spPr>
      </p:pic>
      <p:cxnSp>
        <p:nvCxnSpPr>
          <p:cNvPr id="64" name="Straight Connector 63"/>
          <p:cNvCxnSpPr/>
          <p:nvPr userDrawn="1"/>
        </p:nvCxnSpPr>
        <p:spPr>
          <a:xfrm>
            <a:off x="-14758" y="274320"/>
            <a:ext cx="21960358" cy="0"/>
          </a:xfrm>
          <a:prstGeom prst="line">
            <a:avLst/>
          </a:prstGeom>
          <a:ln w="25400">
            <a:solidFill>
              <a:srgbClr val="00ADC4"/>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Lst>
  <p:transition>
    <p:fade/>
  </p:transition>
  <p:txStyles>
    <p:titleStyle>
      <a:lvl1pPr algn="ctr" defTabSz="835981" rtl="0" eaLnBrk="1" latinLnBrk="0" hangingPunct="1">
        <a:spcBef>
          <a:spcPct val="0"/>
        </a:spcBef>
        <a:buNone/>
        <a:defRPr sz="4000" kern="1200">
          <a:solidFill>
            <a:schemeClr val="tx1"/>
          </a:solidFill>
          <a:latin typeface="+mj-lt"/>
          <a:ea typeface="+mj-ea"/>
          <a:cs typeface="+mj-cs"/>
        </a:defRPr>
      </a:lvl1pPr>
    </p:titleStyle>
    <p:bodyStyle>
      <a:lvl1pPr marL="313493" indent="-313493" algn="l" defTabSz="835981" rtl="0" eaLnBrk="1" latinLnBrk="0" hangingPunct="1">
        <a:spcBef>
          <a:spcPct val="20000"/>
        </a:spcBef>
        <a:buFont typeface="Arial" pitchFamily="34" charset="0"/>
        <a:buChar char="•"/>
        <a:defRPr sz="2933" kern="1200">
          <a:solidFill>
            <a:schemeClr val="tx1"/>
          </a:solidFill>
          <a:latin typeface="+mn-lt"/>
          <a:ea typeface="+mn-ea"/>
          <a:cs typeface="+mn-cs"/>
        </a:defRPr>
      </a:lvl1pPr>
      <a:lvl2pPr marL="679235" indent="-261245" algn="l" defTabSz="835981" rtl="0" eaLnBrk="1" latinLnBrk="0" hangingPunct="1">
        <a:spcBef>
          <a:spcPct val="20000"/>
        </a:spcBef>
        <a:buFont typeface="Arial" pitchFamily="34" charset="0"/>
        <a:buChar char="–"/>
        <a:defRPr sz="2533" kern="1200">
          <a:solidFill>
            <a:schemeClr val="tx1"/>
          </a:solidFill>
          <a:latin typeface="+mn-lt"/>
          <a:ea typeface="+mn-ea"/>
          <a:cs typeface="+mn-cs"/>
        </a:defRPr>
      </a:lvl2pPr>
      <a:lvl3pPr marL="1044976" indent="-208996" algn="l" defTabSz="835981" rtl="0" eaLnBrk="1" latinLnBrk="0" hangingPunct="1">
        <a:spcBef>
          <a:spcPct val="20000"/>
        </a:spcBef>
        <a:buFont typeface="Arial" pitchFamily="34" charset="0"/>
        <a:buChar char="•"/>
        <a:defRPr sz="2267" kern="1200">
          <a:solidFill>
            <a:schemeClr val="tx1"/>
          </a:solidFill>
          <a:latin typeface="+mn-lt"/>
          <a:ea typeface="+mn-ea"/>
          <a:cs typeface="+mn-cs"/>
        </a:defRPr>
      </a:lvl3pPr>
      <a:lvl4pPr marL="1462967"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4pPr>
      <a:lvl5pPr marL="1880958"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5pPr>
      <a:lvl6pPr marL="2298948"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6939"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493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292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9pPr>
    </p:bodyStyle>
    <p:otherStyle>
      <a:defPPr>
        <a:defRPr lang="en-US"/>
      </a:defPPr>
      <a:lvl1pPr marL="0" algn="l" defTabSz="835981" rtl="0" eaLnBrk="1" latinLnBrk="0" hangingPunct="1">
        <a:defRPr sz="1667" kern="1200">
          <a:solidFill>
            <a:schemeClr val="tx1"/>
          </a:solidFill>
          <a:latin typeface="+mn-lt"/>
          <a:ea typeface="+mn-ea"/>
          <a:cs typeface="+mn-cs"/>
        </a:defRPr>
      </a:lvl1pPr>
      <a:lvl2pPr marL="417991" algn="l" defTabSz="835981" rtl="0" eaLnBrk="1" latinLnBrk="0" hangingPunct="1">
        <a:defRPr sz="1667" kern="1200">
          <a:solidFill>
            <a:schemeClr val="tx1"/>
          </a:solidFill>
          <a:latin typeface="+mn-lt"/>
          <a:ea typeface="+mn-ea"/>
          <a:cs typeface="+mn-cs"/>
        </a:defRPr>
      </a:lvl2pPr>
      <a:lvl3pPr marL="835981" algn="l" defTabSz="835981" rtl="0" eaLnBrk="1" latinLnBrk="0" hangingPunct="1">
        <a:defRPr sz="1667" kern="1200">
          <a:solidFill>
            <a:schemeClr val="tx1"/>
          </a:solidFill>
          <a:latin typeface="+mn-lt"/>
          <a:ea typeface="+mn-ea"/>
          <a:cs typeface="+mn-cs"/>
        </a:defRPr>
      </a:lvl3pPr>
      <a:lvl4pPr marL="1253972" algn="l" defTabSz="835981" rtl="0" eaLnBrk="1" latinLnBrk="0" hangingPunct="1">
        <a:defRPr sz="1667" kern="1200">
          <a:solidFill>
            <a:schemeClr val="tx1"/>
          </a:solidFill>
          <a:latin typeface="+mn-lt"/>
          <a:ea typeface="+mn-ea"/>
          <a:cs typeface="+mn-cs"/>
        </a:defRPr>
      </a:lvl4pPr>
      <a:lvl5pPr marL="1671963" algn="l" defTabSz="835981" rtl="0" eaLnBrk="1" latinLnBrk="0" hangingPunct="1">
        <a:defRPr sz="1667" kern="1200">
          <a:solidFill>
            <a:schemeClr val="tx1"/>
          </a:solidFill>
          <a:latin typeface="+mn-lt"/>
          <a:ea typeface="+mn-ea"/>
          <a:cs typeface="+mn-cs"/>
        </a:defRPr>
      </a:lvl5pPr>
      <a:lvl6pPr marL="2089954" algn="l" defTabSz="835981" rtl="0" eaLnBrk="1" latinLnBrk="0" hangingPunct="1">
        <a:defRPr sz="1667" kern="1200">
          <a:solidFill>
            <a:schemeClr val="tx1"/>
          </a:solidFill>
          <a:latin typeface="+mn-lt"/>
          <a:ea typeface="+mn-ea"/>
          <a:cs typeface="+mn-cs"/>
        </a:defRPr>
      </a:lvl6pPr>
      <a:lvl7pPr marL="2507943" algn="l" defTabSz="835981" rtl="0" eaLnBrk="1" latinLnBrk="0" hangingPunct="1">
        <a:defRPr sz="1667" kern="1200">
          <a:solidFill>
            <a:schemeClr val="tx1"/>
          </a:solidFill>
          <a:latin typeface="+mn-lt"/>
          <a:ea typeface="+mn-ea"/>
          <a:cs typeface="+mn-cs"/>
        </a:defRPr>
      </a:lvl7pPr>
      <a:lvl8pPr marL="2925935" algn="l" defTabSz="835981" rtl="0" eaLnBrk="1" latinLnBrk="0" hangingPunct="1">
        <a:defRPr sz="1667" kern="1200">
          <a:solidFill>
            <a:schemeClr val="tx1"/>
          </a:solidFill>
          <a:latin typeface="+mn-lt"/>
          <a:ea typeface="+mn-ea"/>
          <a:cs typeface="+mn-cs"/>
        </a:defRPr>
      </a:lvl8pPr>
      <a:lvl9pPr marL="3343926" algn="l" defTabSz="835981" rtl="0" eaLnBrk="1" latinLnBrk="0" hangingPunct="1">
        <a:defRPr sz="16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17403481" y="9470140"/>
            <a:ext cx="1932799" cy="367031"/>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000" b="1" dirty="0">
                <a:solidFill>
                  <a:schemeClr val="bg2"/>
                </a:solidFill>
              </a:rPr>
              <a:t>Contact Info</a:t>
            </a:r>
          </a:p>
        </p:txBody>
      </p:sp>
      <p:sp>
        <p:nvSpPr>
          <p:cNvPr id="6" name="Title 5"/>
          <p:cNvSpPr>
            <a:spLocks noGrp="1"/>
          </p:cNvSpPr>
          <p:nvPr>
            <p:ph type="title"/>
          </p:nvPr>
        </p:nvSpPr>
        <p:spPr>
          <a:xfrm>
            <a:off x="-24582" y="200831"/>
            <a:ext cx="21945599" cy="1358617"/>
          </a:xfrm>
        </p:spPr>
        <p:txBody>
          <a:bodyPr/>
          <a:lstStyle/>
          <a:p>
            <a:pPr algn="ctr"/>
            <a:r>
              <a:rPr lang="en-US" dirty="0">
                <a:latin typeface="+mn-lt"/>
              </a:rPr>
              <a:t>Racial and ethnic disparities in HCV testing among men who have sex with men in the HIV Outpatient Study</a:t>
            </a:r>
            <a:br>
              <a:rPr lang="en-US" dirty="0">
                <a:latin typeface="+mn-lt"/>
              </a:rPr>
            </a:br>
            <a:r>
              <a:rPr lang="en-US" sz="1600" dirty="0">
                <a:latin typeface="+mn-lt"/>
              </a:rPr>
              <a:t>Jun Li, MD, PhD</a:t>
            </a:r>
            <a:r>
              <a:rPr lang="en-US" sz="1600" baseline="30000" dirty="0">
                <a:latin typeface="+mn-lt"/>
              </a:rPr>
              <a:t>1</a:t>
            </a:r>
            <a:r>
              <a:rPr lang="en-US" sz="1600" dirty="0">
                <a:latin typeface="+mn-lt"/>
              </a:rPr>
              <a:t>; Carl Armon, PhD</a:t>
            </a:r>
            <a:r>
              <a:rPr lang="en-US" sz="1600" baseline="30000" dirty="0">
                <a:latin typeface="+mn-lt"/>
              </a:rPr>
              <a:t>2</a:t>
            </a:r>
            <a:r>
              <a:rPr lang="en-US" sz="1600" dirty="0">
                <a:latin typeface="+mn-lt"/>
              </a:rPr>
              <a:t>; Frank J. Palella, Jr., MD</a:t>
            </a:r>
            <a:r>
              <a:rPr lang="en-US" sz="1600" baseline="30000" dirty="0">
                <a:latin typeface="+mn-lt"/>
              </a:rPr>
              <a:t>3</a:t>
            </a:r>
            <a:r>
              <a:rPr lang="en-US" sz="1600" dirty="0">
                <a:latin typeface="+mn-lt"/>
              </a:rPr>
              <a:t>; Ellen Tedaldi, MD</a:t>
            </a:r>
            <a:r>
              <a:rPr lang="en-US" sz="1600" baseline="30000" dirty="0">
                <a:latin typeface="+mn-lt"/>
              </a:rPr>
              <a:t>4</a:t>
            </a:r>
            <a:r>
              <a:rPr lang="en-US" sz="1600" dirty="0">
                <a:latin typeface="+mn-lt"/>
              </a:rPr>
              <a:t>;</a:t>
            </a:r>
            <a:r>
              <a:rPr lang="en-US" sz="1600" baseline="30000" dirty="0">
                <a:latin typeface="+mn-lt"/>
              </a:rPr>
              <a:t>  </a:t>
            </a:r>
            <a:r>
              <a:rPr lang="en-US" sz="1600" dirty="0">
                <a:latin typeface="+mn-lt"/>
              </a:rPr>
              <a:t>Richard M. Novak, MD</a:t>
            </a:r>
            <a:r>
              <a:rPr lang="en-US" sz="1600" baseline="30000" dirty="0">
                <a:latin typeface="+mn-lt"/>
              </a:rPr>
              <a:t>5</a:t>
            </a:r>
            <a:r>
              <a:rPr lang="en-US" sz="1600" dirty="0">
                <a:latin typeface="+mn-lt"/>
              </a:rPr>
              <a:t>; Jack Fuhrer, MD</a:t>
            </a:r>
            <a:r>
              <a:rPr lang="en-US" sz="1600" baseline="30000" dirty="0">
                <a:latin typeface="+mn-lt"/>
              </a:rPr>
              <a:t>6</a:t>
            </a:r>
            <a:r>
              <a:rPr lang="en-US" sz="1600" dirty="0">
                <a:latin typeface="+mn-lt"/>
              </a:rPr>
              <a:t>; Gina Simoncini, MD</a:t>
            </a:r>
            <a:r>
              <a:rPr lang="en-US" sz="1600" baseline="30000" dirty="0">
                <a:latin typeface="+mn-lt"/>
              </a:rPr>
              <a:t>4</a:t>
            </a:r>
            <a:r>
              <a:rPr lang="en-US" sz="1600" dirty="0">
                <a:latin typeface="+mn-lt"/>
              </a:rPr>
              <a:t>; Stacey Purinton, RN</a:t>
            </a:r>
            <a:r>
              <a:rPr lang="en-US" sz="1600" baseline="30000" dirty="0">
                <a:latin typeface="+mn-lt"/>
              </a:rPr>
              <a:t>2</a:t>
            </a:r>
            <a:r>
              <a:rPr lang="en-US" sz="1600" dirty="0">
                <a:latin typeface="+mn-lt"/>
              </a:rPr>
              <a:t>; Kate Buchacz, PhD</a:t>
            </a:r>
            <a:r>
              <a:rPr lang="en-US" sz="1600" baseline="30000" dirty="0">
                <a:latin typeface="+mn-lt"/>
              </a:rPr>
              <a:t>1</a:t>
            </a:r>
            <a:r>
              <a:rPr lang="en-US" sz="1600" dirty="0">
                <a:latin typeface="+mn-lt"/>
              </a:rPr>
              <a:t>; for the HIV Outpatient Study Investigators. </a:t>
            </a:r>
            <a:br>
              <a:rPr lang="en-US" sz="1600" dirty="0">
                <a:latin typeface="+mn-lt"/>
              </a:rPr>
            </a:br>
            <a:r>
              <a:rPr lang="en-US" sz="1200" b="0" baseline="30000" dirty="0">
                <a:latin typeface="+mn-lt"/>
              </a:rPr>
              <a:t>1</a:t>
            </a:r>
            <a:r>
              <a:rPr lang="en-US" sz="1200" b="0" dirty="0">
                <a:latin typeface="+mn-lt"/>
              </a:rPr>
              <a:t>Division of HIV/AIDS Prevention, Centers for Disease Control and Prevention, Atlanta, Georgia, USA, </a:t>
            </a:r>
            <a:r>
              <a:rPr lang="en-US" sz="1200" b="0" baseline="30000" dirty="0">
                <a:latin typeface="+mn-lt"/>
              </a:rPr>
              <a:t>2</a:t>
            </a:r>
            <a:r>
              <a:rPr lang="en-US" sz="1200" b="0" dirty="0">
                <a:latin typeface="+mn-lt"/>
              </a:rPr>
              <a:t>Cerner Corporation, Kansas City, Missouri, USA, </a:t>
            </a:r>
            <a:r>
              <a:rPr lang="en-US" sz="1200" b="0" baseline="30000" dirty="0">
                <a:latin typeface="+mn-lt"/>
              </a:rPr>
              <a:t>3</a:t>
            </a:r>
            <a:r>
              <a:rPr lang="en-US" sz="1200" b="0" dirty="0">
                <a:latin typeface="+mn-lt"/>
              </a:rPr>
              <a:t>Northwestern University Feinberg School of Medicine, Chicago, Illinois, USA, </a:t>
            </a:r>
            <a:br>
              <a:rPr lang="en-US" sz="1200" b="0" dirty="0">
                <a:latin typeface="+mn-lt"/>
              </a:rPr>
            </a:br>
            <a:r>
              <a:rPr lang="en-US" sz="1200" b="0" baseline="30000" dirty="0">
                <a:latin typeface="+mn-lt"/>
              </a:rPr>
              <a:t>4</a:t>
            </a:r>
            <a:r>
              <a:rPr lang="en-US" sz="1200" b="0" dirty="0">
                <a:latin typeface="+mn-lt"/>
              </a:rPr>
              <a:t>Lewis Katz School of Medicine at Temple University, Philadelphia, Pennsylvania, USA, </a:t>
            </a:r>
            <a:r>
              <a:rPr lang="en-US" sz="1200" b="0" baseline="30000" dirty="0">
                <a:latin typeface="+mn-lt"/>
              </a:rPr>
              <a:t>5</a:t>
            </a:r>
            <a:r>
              <a:rPr lang="en-US" sz="1200" b="0" dirty="0">
                <a:latin typeface="+mn-lt"/>
              </a:rPr>
              <a:t>University of Illinois College of Medicine, Chicago, Illinois, USA, </a:t>
            </a:r>
            <a:r>
              <a:rPr lang="en-US" sz="1200" b="0" baseline="30000" dirty="0">
                <a:latin typeface="+mn-lt"/>
              </a:rPr>
              <a:t>6</a:t>
            </a:r>
            <a:r>
              <a:rPr lang="en-US" sz="1200" b="0" dirty="0">
                <a:latin typeface="+mn-lt"/>
              </a:rPr>
              <a:t>Renaissance School of Medicine at Stony Brook University, Stony Brook, New York, USA</a:t>
            </a:r>
            <a:endParaRPr lang="en-US" sz="1200" dirty="0">
              <a:latin typeface="+mn-lt"/>
            </a:endParaRPr>
          </a:p>
        </p:txBody>
      </p:sp>
      <p:sp>
        <p:nvSpPr>
          <p:cNvPr id="22" name="Text Placeholder 21"/>
          <p:cNvSpPr>
            <a:spLocks noGrp="1"/>
          </p:cNvSpPr>
          <p:nvPr>
            <p:ph type="body" sz="quarter" idx="10"/>
          </p:nvPr>
        </p:nvSpPr>
        <p:spPr>
          <a:xfrm>
            <a:off x="246170" y="2023011"/>
            <a:ext cx="5507450" cy="3463389"/>
          </a:xfrm>
        </p:spPr>
        <p:txBody>
          <a:bodyPr/>
          <a:lstStyle/>
          <a:p>
            <a:pPr marL="285750" indent="-285750">
              <a:buFont typeface="Arial" panose="020B0604020202020204" pitchFamily="34" charset="0"/>
              <a:buChar char="•"/>
            </a:pPr>
            <a:r>
              <a:rPr lang="en-US" dirty="0"/>
              <a:t>Liver-related mortality, primarily due to HCV, is a leading non-AIDS cause of death for persons living with HIV (PLWH) in the United States (U.S.). </a:t>
            </a:r>
          </a:p>
          <a:p>
            <a:pPr marL="285750" indent="-285750">
              <a:buFont typeface="Arial" panose="020B0604020202020204" pitchFamily="34" charset="0"/>
              <a:buChar char="•"/>
            </a:pPr>
            <a:r>
              <a:rPr lang="en-US" dirty="0"/>
              <a:t>National guidelines recommend that sexually active PLWH who are men who have sex with men (MSM) be tested for HCV at least annually, and more often if engaging in high-risk sexual or drug use practices. </a:t>
            </a:r>
          </a:p>
          <a:p>
            <a:pPr marL="285750" indent="-285750">
              <a:buFont typeface="Arial" panose="020B0604020202020204" pitchFamily="34" charset="0"/>
              <a:buChar char="•"/>
            </a:pPr>
            <a:r>
              <a:rPr lang="en-US" dirty="0"/>
              <a:t>HCV testing percentages vary substantially by race and ethnicity in the general population. </a:t>
            </a:r>
          </a:p>
          <a:p>
            <a:pPr marL="285750" indent="-285750">
              <a:buFont typeface="Arial" panose="020B0604020202020204" pitchFamily="34" charset="0"/>
              <a:buChar char="•"/>
            </a:pPr>
            <a:r>
              <a:rPr lang="en-US" dirty="0"/>
              <a:t>We hypothesized that race and ethnicity may also play a role in uptake of HCV testing among PLWH who are MSM.   </a:t>
            </a:r>
          </a:p>
        </p:txBody>
      </p:sp>
      <p:sp>
        <p:nvSpPr>
          <p:cNvPr id="27" name="Rectangle 26"/>
          <p:cNvSpPr/>
          <p:nvPr/>
        </p:nvSpPr>
        <p:spPr>
          <a:xfrm>
            <a:off x="6006366" y="1889552"/>
            <a:ext cx="11153357" cy="8698784"/>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8" name="Text Placeholder 1"/>
          <p:cNvSpPr txBox="1">
            <a:spLocks/>
          </p:cNvSpPr>
          <p:nvPr/>
        </p:nvSpPr>
        <p:spPr>
          <a:xfrm>
            <a:off x="17324091" y="7738522"/>
            <a:ext cx="4613037" cy="1711037"/>
          </a:xfrm>
          <a:prstGeom prst="rect">
            <a:avLst/>
          </a:prstGeom>
          <a:ln w="3175">
            <a:noFill/>
          </a:ln>
        </p:spPr>
        <p:txBody>
          <a:bodyPr/>
          <a:lstStyle>
            <a:lvl1pPr marL="228611" indent="-228611" algn="l" defTabSz="1253909" rtl="0" eaLnBrk="1" latinLnBrk="0" hangingPunct="1">
              <a:spcBef>
                <a:spcPct val="20000"/>
              </a:spcBef>
              <a:buFont typeface="Arial" pitchFamily="34" charset="0"/>
              <a:buChar char="•"/>
              <a:defRPr sz="1200" kern="1200">
                <a:solidFill>
                  <a:schemeClr val="tx1"/>
                </a:solidFill>
                <a:latin typeface="Calibri" panose="020F0502020204030204" pitchFamily="34" charset="0"/>
                <a:ea typeface="+mn-ea"/>
                <a:cs typeface="+mn-cs"/>
              </a:defRPr>
            </a:lvl1pPr>
            <a:lvl2pPr marL="457223" indent="-228611" algn="l" defTabSz="1253909" rtl="0" eaLnBrk="1" latinLnBrk="0" hangingPunct="1">
              <a:spcBef>
                <a:spcPct val="20000"/>
              </a:spcBef>
              <a:buFont typeface="Wingdings 2" panose="05020102010507070707" pitchFamily="18" charset="2"/>
              <a:buChar char="P"/>
              <a:defRPr sz="1100" kern="1200">
                <a:solidFill>
                  <a:schemeClr val="tx1"/>
                </a:solidFill>
                <a:latin typeface="Calibri" panose="020F0502020204030204" pitchFamily="34" charset="0"/>
                <a:ea typeface="+mn-ea"/>
                <a:cs typeface="+mn-cs"/>
              </a:defRPr>
            </a:lvl2pPr>
            <a:lvl3pPr marL="571529" indent="-114306" algn="l" defTabSz="1253909" rtl="0" eaLnBrk="1" latinLnBrk="0" hangingPunct="1">
              <a:spcBef>
                <a:spcPct val="20000"/>
              </a:spcBef>
              <a:buFont typeface="Arial" pitchFamily="34" charset="0"/>
              <a:buChar char="•"/>
              <a:defRPr sz="1100" kern="1200">
                <a:solidFill>
                  <a:schemeClr val="tx1"/>
                </a:solidFill>
                <a:latin typeface="Calibri" panose="020F0502020204030204" pitchFamily="34" charset="0"/>
                <a:ea typeface="+mn-ea"/>
                <a:cs typeface="+mn-cs"/>
              </a:defRPr>
            </a:lvl3pPr>
            <a:lvl4pPr marL="2194341" indent="-313478" algn="l" defTabSz="1253909"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4pPr>
            <a:lvl5pPr marL="2821296" indent="-313478" algn="l" defTabSz="1253909"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5pPr>
            <a:lvl6pPr marL="3448250"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075205"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702160"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329114" indent="-313478" algn="l" defTabSz="12539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None/>
            </a:pPr>
            <a:r>
              <a:rPr lang="en-US" sz="800" b="1" dirty="0">
                <a:latin typeface="+mn-lt"/>
              </a:rPr>
              <a:t>The HIV Outpatient Study (HOPS) Investigators include the following persons and sites</a:t>
            </a:r>
            <a:r>
              <a:rPr lang="en-US" sz="800" dirty="0">
                <a:latin typeface="+mn-lt"/>
              </a:rPr>
              <a:t>: Kate Buchacz, Marcus D. Durham, Jun Li, Division of HIV/AIDS Prevention, National Center for HIV, Viral Hepatitis, STD, and TB Prevention (NCHHSTP), Centers for Disease Control and Prevention (CDC), Atlanta, GA; Cheryl Akridge, Stacey Purinton, </a:t>
            </a:r>
            <a:r>
              <a:rPr lang="en-US" sz="800" dirty="0" err="1">
                <a:latin typeface="+mn-lt"/>
              </a:rPr>
              <a:t>Selom</a:t>
            </a:r>
            <a:r>
              <a:rPr lang="en-US" sz="800" dirty="0">
                <a:latin typeface="+mn-lt"/>
              </a:rPr>
              <a:t> </a:t>
            </a:r>
            <a:r>
              <a:rPr lang="en-US" sz="800" dirty="0" err="1">
                <a:latin typeface="+mn-lt"/>
              </a:rPr>
              <a:t>Agbobil-Nuwoaty</a:t>
            </a:r>
            <a:r>
              <a:rPr lang="en-US" sz="800" dirty="0">
                <a:latin typeface="+mn-lt"/>
              </a:rPr>
              <a:t>, Kalliope Chagaris, Kimberly Carlson, </a:t>
            </a:r>
            <a:r>
              <a:rPr lang="en-US" sz="800" dirty="0" err="1">
                <a:latin typeface="+mn-lt"/>
              </a:rPr>
              <a:t>Qingjiang</a:t>
            </a:r>
            <a:r>
              <a:rPr lang="en-US" sz="800" dirty="0">
                <a:latin typeface="+mn-lt"/>
              </a:rPr>
              <a:t> Hou, Carl Armon, Linda Battalora, Jonathan Mahnken Cerner Corporation, Kansas City, MO; Frank J. Palella, Saira Jahangir, Conor Daniel Flaherty, Feinberg School of Medicine, Northwestern University, Chicago, IL; Kenneth S. Greenberg, Barbara Widick, Rosa Franklin, Rocky Mountain Cares, Denver, CO; Douglas J. Ward, Linda Kirkman, Dupont Circle Physicians Group, Washington, DC; Jack Fuhrer, Linda Ording-Bauer, Rita Kelly, Jane Esteves, State University of New York (SUNY), Stony Brook, NY; Ellen M. Tedaldi, Ramona A. Christian, Faye Ruley, Dania Beadle, Princess Davenport, Lewis Katz School of Medicine at Temple University, Philadelphia, PA; Richard M. Novak, Andrea Wendrow, Stockton Mayer. University of Illinois at Chicago, Chicago, IL; Mia Scott, Billie Thomas, APEX Family Medicine, Denver, CO; Cynthia Mayer, Victoria Franco, Karen Maroney, Carrie </a:t>
            </a:r>
            <a:r>
              <a:rPr lang="en-US" sz="800" dirty="0" err="1">
                <a:latin typeface="+mn-lt"/>
              </a:rPr>
              <a:t>Humberger</a:t>
            </a:r>
            <a:r>
              <a:rPr lang="en-US" sz="800" dirty="0">
                <a:latin typeface="+mn-lt"/>
              </a:rPr>
              <a:t>, SJH Comprehensive Research Institute, Tampa, FL.</a:t>
            </a:r>
          </a:p>
          <a:p>
            <a:pPr marL="0" indent="0">
              <a:buNone/>
            </a:pPr>
            <a:endParaRPr lang="en-US" sz="600" dirty="0">
              <a:latin typeface="+mn-lt"/>
            </a:endParaRPr>
          </a:p>
        </p:txBody>
      </p:sp>
      <p:sp>
        <p:nvSpPr>
          <p:cNvPr id="2" name="TextBox 1"/>
          <p:cNvSpPr txBox="1"/>
          <p:nvPr/>
        </p:nvSpPr>
        <p:spPr>
          <a:xfrm>
            <a:off x="17346984" y="9842645"/>
            <a:ext cx="2045792" cy="769441"/>
          </a:xfrm>
          <a:prstGeom prst="rect">
            <a:avLst/>
          </a:prstGeom>
          <a:noFill/>
        </p:spPr>
        <p:txBody>
          <a:bodyPr wrap="square" rtlCol="0">
            <a:spAutoFit/>
          </a:bodyPr>
          <a:lstStyle/>
          <a:p>
            <a:pPr algn="ctr"/>
            <a:r>
              <a:rPr lang="en-US" sz="1100" dirty="0"/>
              <a:t>Jun Li, MD, PhD</a:t>
            </a:r>
          </a:p>
          <a:p>
            <a:pPr algn="ctr"/>
            <a:r>
              <a:rPr lang="en-US" sz="1100" dirty="0"/>
              <a:t>Division of HIV/AIDS Prevention</a:t>
            </a:r>
          </a:p>
          <a:p>
            <a:pPr algn="ctr"/>
            <a:r>
              <a:rPr lang="en-US" sz="1100" dirty="0"/>
              <a:t>ffa2@cdc.gov</a:t>
            </a:r>
          </a:p>
          <a:p>
            <a:pPr algn="ctr"/>
            <a:r>
              <a:rPr lang="en-US" sz="1100" dirty="0"/>
              <a:t>770 488-3030</a:t>
            </a:r>
          </a:p>
        </p:txBody>
      </p:sp>
      <p:sp>
        <p:nvSpPr>
          <p:cNvPr id="60" name="Text Placeholder 21"/>
          <p:cNvSpPr txBox="1">
            <a:spLocks/>
          </p:cNvSpPr>
          <p:nvPr/>
        </p:nvSpPr>
        <p:spPr>
          <a:xfrm>
            <a:off x="17337730" y="5098933"/>
            <a:ext cx="4568008" cy="2222507"/>
          </a:xfrm>
          <a:prstGeom prst="rect">
            <a:avLst/>
          </a:prstGeom>
        </p:spPr>
        <p:txBody>
          <a:bodyPr/>
          <a:lstStyle>
            <a:lvl1pPr marL="0" indent="0" algn="l" defTabSz="835981"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38" indent="-107950" algn="l" defTabSz="835981"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13" indent="-119063" algn="l" defTabSz="835981" rtl="0" eaLnBrk="1" latinLnBrk="0" hangingPunct="1">
              <a:spcBef>
                <a:spcPct val="20000"/>
              </a:spcBef>
              <a:buFont typeface="Calibri" panose="020F0502020204030204" pitchFamily="34" charset="0"/>
              <a:buChar char="»"/>
              <a:tabLst>
                <a:tab pos="1028700" algn="l"/>
              </a:tabLst>
              <a:defRPr sz="1200" kern="1200">
                <a:solidFill>
                  <a:schemeClr val="tx1"/>
                </a:solidFill>
                <a:latin typeface="+mn-lt"/>
                <a:ea typeface="+mn-ea"/>
                <a:cs typeface="+mn-cs"/>
              </a:defRPr>
            </a:lvl3pPr>
            <a:lvl4pPr marL="682625" indent="-109538" algn="l" defTabSz="835981"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863" indent="-122238" algn="l" defTabSz="835981"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8948"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6939"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493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292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pPr marL="285750" indent="-285750">
              <a:buFont typeface="Arial" panose="020B0604020202020204" pitchFamily="34" charset="0"/>
              <a:buChar char="•"/>
            </a:pPr>
            <a:r>
              <a:rPr lang="en-US" dirty="0"/>
              <a:t>Despite no racial and ethnic disparities in HCV testing among HIV-positive MSM in the HOPS cohort, low HCV testing percentages across all racial and ethnic groups indicate suboptimal performance of recommended HCV screening. </a:t>
            </a:r>
          </a:p>
          <a:p>
            <a:pPr marL="285750" indent="-285750">
              <a:buFont typeface="Arial" panose="020B0604020202020204" pitchFamily="34" charset="0"/>
              <a:buChar char="•"/>
            </a:pPr>
            <a:r>
              <a:rPr lang="en-US" dirty="0"/>
              <a:t>To end the epidemic of HCV in the U.S. and achieve the World Health Organization HCV elimination target — 90% reduction of new infections by 2030 — additional efforts to improve compliance with nationally recommended HCV testing guidelines are warranted.</a:t>
            </a:r>
          </a:p>
        </p:txBody>
      </p:sp>
      <p:sp>
        <p:nvSpPr>
          <p:cNvPr id="62" name="Rectangle 61"/>
          <p:cNvSpPr/>
          <p:nvPr/>
        </p:nvSpPr>
        <p:spPr>
          <a:xfrm>
            <a:off x="17390823" y="7408192"/>
            <a:ext cx="4561434" cy="320040"/>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Affiliates / Partners</a:t>
            </a:r>
          </a:p>
        </p:txBody>
      </p:sp>
      <p:sp>
        <p:nvSpPr>
          <p:cNvPr id="15" name="Rectangle 14"/>
          <p:cNvSpPr/>
          <p:nvPr/>
        </p:nvSpPr>
        <p:spPr>
          <a:xfrm>
            <a:off x="-2" y="1431249"/>
            <a:ext cx="5775267" cy="513508"/>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Background</a:t>
            </a:r>
          </a:p>
        </p:txBody>
      </p:sp>
      <p:sp>
        <p:nvSpPr>
          <p:cNvPr id="16" name="Rectangle 15"/>
          <p:cNvSpPr/>
          <p:nvPr/>
        </p:nvSpPr>
        <p:spPr>
          <a:xfrm>
            <a:off x="5999790" y="1429737"/>
            <a:ext cx="11159934" cy="513508"/>
          </a:xfrm>
          <a:prstGeom prst="rect">
            <a:avLst/>
          </a:prstGeom>
          <a:solidFill>
            <a:srgbClr val="BF31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Results</a:t>
            </a:r>
          </a:p>
        </p:txBody>
      </p:sp>
      <p:sp>
        <p:nvSpPr>
          <p:cNvPr id="17" name="Rectangle 16"/>
          <p:cNvSpPr/>
          <p:nvPr/>
        </p:nvSpPr>
        <p:spPr>
          <a:xfrm>
            <a:off x="17384249" y="4742330"/>
            <a:ext cx="4552879" cy="320040"/>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Conclusions</a:t>
            </a:r>
          </a:p>
        </p:txBody>
      </p:sp>
      <p:sp>
        <p:nvSpPr>
          <p:cNvPr id="18" name="Text Placeholder 21"/>
          <p:cNvSpPr txBox="1">
            <a:spLocks/>
          </p:cNvSpPr>
          <p:nvPr/>
        </p:nvSpPr>
        <p:spPr>
          <a:xfrm>
            <a:off x="246170" y="5211535"/>
            <a:ext cx="5507451" cy="3438689"/>
          </a:xfrm>
          <a:prstGeom prst="rect">
            <a:avLst/>
          </a:prstGeom>
        </p:spPr>
        <p:txBody>
          <a:bodyPr/>
          <a:lstStyle>
            <a:lvl1pPr marL="0" indent="0" algn="l" defTabSz="835981" rtl="0" eaLnBrk="1" latinLnBrk="0" hangingPunct="1">
              <a:spcBef>
                <a:spcPct val="20000"/>
              </a:spcBef>
              <a:buFont typeface="Arial" pitchFamily="34" charset="0"/>
              <a:buNone/>
              <a:defRPr sz="1400" b="1" kern="1200">
                <a:solidFill>
                  <a:schemeClr val="tx1"/>
                </a:solidFill>
                <a:latin typeface="+mn-lt"/>
                <a:ea typeface="+mn-ea"/>
                <a:cs typeface="+mn-cs"/>
              </a:defRPr>
            </a:lvl1pPr>
            <a:lvl2pPr marL="287338" indent="-107950" algn="l" defTabSz="835981" rtl="0" eaLnBrk="1" latinLnBrk="0" hangingPunct="1">
              <a:spcBef>
                <a:spcPct val="20000"/>
              </a:spcBef>
              <a:buFont typeface="Arial" panose="020B0604020202020204" pitchFamily="34" charset="0"/>
              <a:buChar char="•"/>
              <a:tabLst/>
              <a:defRPr sz="1400" kern="1200">
                <a:solidFill>
                  <a:schemeClr val="tx1"/>
                </a:solidFill>
                <a:latin typeface="+mn-lt"/>
                <a:ea typeface="+mn-ea"/>
                <a:cs typeface="+mn-cs"/>
              </a:defRPr>
            </a:lvl2pPr>
            <a:lvl3pPr marL="519113" indent="-119063" algn="l" defTabSz="835981" rtl="0" eaLnBrk="1" latinLnBrk="0" hangingPunct="1">
              <a:spcBef>
                <a:spcPct val="20000"/>
              </a:spcBef>
              <a:buFont typeface="Calibri" panose="020F0502020204030204" pitchFamily="34" charset="0"/>
              <a:buChar char="»"/>
              <a:tabLst>
                <a:tab pos="1028700" algn="l"/>
              </a:tabLst>
              <a:defRPr sz="1200" kern="1200">
                <a:solidFill>
                  <a:schemeClr val="tx1"/>
                </a:solidFill>
                <a:latin typeface="+mn-lt"/>
                <a:ea typeface="+mn-ea"/>
                <a:cs typeface="+mn-cs"/>
              </a:defRPr>
            </a:lvl3pPr>
            <a:lvl4pPr marL="682625" indent="-109538" algn="l" defTabSz="835981"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804863" indent="-122238" algn="l" defTabSz="835981" rtl="0" eaLnBrk="1" latinLnBrk="0" hangingPunct="1">
              <a:spcBef>
                <a:spcPct val="20000"/>
              </a:spcBef>
              <a:buFont typeface="Arial" pitchFamily="34" charset="0"/>
              <a:buChar char="»"/>
              <a:defRPr sz="900" kern="1200">
                <a:solidFill>
                  <a:schemeClr val="tx1"/>
                </a:solidFill>
                <a:latin typeface="+mn-lt"/>
                <a:ea typeface="+mn-ea"/>
                <a:cs typeface="+mn-cs"/>
              </a:defRPr>
            </a:lvl5pPr>
            <a:lvl6pPr marL="2298948"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6pPr>
            <a:lvl7pPr marL="2716939"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7pPr>
            <a:lvl8pPr marL="313493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8pPr>
            <a:lvl9pPr marL="3552920" indent="-208996" algn="l" defTabSz="835981" rtl="0" eaLnBrk="1" latinLnBrk="0" hangingPunct="1">
              <a:spcBef>
                <a:spcPct val="20000"/>
              </a:spcBef>
              <a:buFont typeface="Arial" pitchFamily="34" charset="0"/>
              <a:buChar char="•"/>
              <a:defRPr sz="1867" kern="1200">
                <a:solidFill>
                  <a:schemeClr val="tx1"/>
                </a:solidFill>
                <a:latin typeface="+mn-lt"/>
                <a:ea typeface="+mn-ea"/>
                <a:cs typeface="+mn-cs"/>
              </a:defRPr>
            </a:lvl9pPr>
          </a:lstStyle>
          <a:p>
            <a:pPr marL="285750" indent="-285750">
              <a:buFont typeface="Arial" panose="020B0604020202020204" pitchFamily="34" charset="0"/>
              <a:buChar char="•"/>
            </a:pPr>
            <a:r>
              <a:rPr lang="en-US" dirty="0"/>
              <a:t>We analyzed medical records data from MSM in the HIV Outpatient Study (HOPS) who received HIV care at nine U.S. HIV clinics between 01/01/2011 through 12/31/2018.  </a:t>
            </a:r>
          </a:p>
          <a:p>
            <a:pPr marL="285750" indent="-285750">
              <a:buFont typeface="Arial" panose="020B0604020202020204" pitchFamily="34" charset="0"/>
              <a:buChar char="•"/>
            </a:pPr>
            <a:r>
              <a:rPr lang="en-US" dirty="0"/>
              <a:t>We excluded participants who had a positive HCV antibody (Ab) or HCV RNA (viral load, VL) test before or at baseline. </a:t>
            </a:r>
          </a:p>
          <a:p>
            <a:pPr marL="285750" indent="-285750">
              <a:buFont typeface="Arial" panose="020B0604020202020204" pitchFamily="34" charset="0"/>
              <a:buChar char="•"/>
            </a:pPr>
            <a:r>
              <a:rPr lang="en-US" dirty="0"/>
              <a:t>Baseline was defined as the first instance when a patient was under active observation in the HOPS on or after January 1, 2011. </a:t>
            </a:r>
          </a:p>
          <a:p>
            <a:pPr marL="285750" indent="-285750">
              <a:buFont typeface="Arial" panose="020B0604020202020204" pitchFamily="34" charset="0"/>
              <a:buChar char="•"/>
            </a:pPr>
            <a:r>
              <a:rPr lang="en-US" dirty="0"/>
              <a:t>We censored observation for participants after their first positive HCV Ab or VL test. </a:t>
            </a:r>
          </a:p>
          <a:p>
            <a:pPr marL="285750" indent="-285750">
              <a:buFont typeface="Arial" panose="020B0604020202020204" pitchFamily="34" charset="0"/>
              <a:buChar char="•"/>
            </a:pPr>
            <a:r>
              <a:rPr lang="en-US" dirty="0"/>
              <a:t>We then evaluated HCV Ab testing during follow up among MSM without evidence of current or prior HCV infection.</a:t>
            </a:r>
          </a:p>
          <a:p>
            <a:pPr marL="285750" indent="-285750">
              <a:buFont typeface="Arial" panose="020B0604020202020204" pitchFamily="34" charset="0"/>
              <a:buChar char="•"/>
            </a:pPr>
            <a:r>
              <a:rPr lang="en-US" dirty="0"/>
              <a:t>Generalized estimating equations analyses were performed to assess factors associated with receiving an HCV Ab test in any calendar year of observation. </a:t>
            </a:r>
          </a:p>
        </p:txBody>
      </p:sp>
      <p:sp>
        <p:nvSpPr>
          <p:cNvPr id="19" name="Rectangle 18"/>
          <p:cNvSpPr/>
          <p:nvPr/>
        </p:nvSpPr>
        <p:spPr>
          <a:xfrm>
            <a:off x="-1" y="4663129"/>
            <a:ext cx="5775265" cy="513508"/>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Methods</a:t>
            </a:r>
          </a:p>
        </p:txBody>
      </p:sp>
      <p:sp>
        <p:nvSpPr>
          <p:cNvPr id="11" name="TextBox 10">
            <a:extLst>
              <a:ext uri="{FF2B5EF4-FFF2-40B4-BE49-F238E27FC236}">
                <a16:creationId xmlns:a16="http://schemas.microsoft.com/office/drawing/2014/main" id="{18CECAF4-8796-46A0-84EF-E4FEE1B14594}"/>
              </a:ext>
            </a:extLst>
          </p:cNvPr>
          <p:cNvSpPr txBox="1"/>
          <p:nvPr/>
        </p:nvSpPr>
        <p:spPr>
          <a:xfrm>
            <a:off x="6003606" y="2002754"/>
            <a:ext cx="6321686" cy="523220"/>
          </a:xfrm>
          <a:prstGeom prst="rect">
            <a:avLst/>
          </a:prstGeom>
          <a:noFill/>
        </p:spPr>
        <p:txBody>
          <a:bodyPr wrap="square" rtlCol="0">
            <a:spAutoFit/>
          </a:bodyPr>
          <a:lstStyle/>
          <a:p>
            <a:r>
              <a:rPr lang="en-US" sz="1400" b="1" dirty="0"/>
              <a:t>Table 1. Participant characteristics by race/ethnicity among MSM in HIV care, the HIV Outpatient Study, 2011-2018, N = 1,780.</a:t>
            </a:r>
          </a:p>
        </p:txBody>
      </p:sp>
      <p:sp>
        <p:nvSpPr>
          <p:cNvPr id="13" name="TextBox 12">
            <a:extLst>
              <a:ext uri="{FF2B5EF4-FFF2-40B4-BE49-F238E27FC236}">
                <a16:creationId xmlns:a16="http://schemas.microsoft.com/office/drawing/2014/main" id="{3BA724D0-3508-4A83-82D7-097C2A34BEDF}"/>
              </a:ext>
            </a:extLst>
          </p:cNvPr>
          <p:cNvSpPr txBox="1"/>
          <p:nvPr/>
        </p:nvSpPr>
        <p:spPr>
          <a:xfrm>
            <a:off x="6063781" y="9453600"/>
            <a:ext cx="6201335" cy="400110"/>
          </a:xfrm>
          <a:prstGeom prst="rect">
            <a:avLst/>
          </a:prstGeom>
          <a:noFill/>
        </p:spPr>
        <p:txBody>
          <a:bodyPr wrap="square" rtlCol="0">
            <a:spAutoFit/>
          </a:bodyPr>
          <a:lstStyle/>
          <a:p>
            <a:r>
              <a:rPr lang="en-US" sz="1000" dirty="0"/>
              <a:t>Abbreviations: ALT, Alanine transaminase; ARV, antiretroviral; AST, Aspartate transaminase;  HBV, hepatitis-B virus; NHB, non-Hispanic/Latino black; NHW, non-Hispanic/Latino white; ULN, upper limit of normal. </a:t>
            </a:r>
          </a:p>
        </p:txBody>
      </p:sp>
      <p:sp>
        <p:nvSpPr>
          <p:cNvPr id="31" name="TextBox 30">
            <a:extLst>
              <a:ext uri="{FF2B5EF4-FFF2-40B4-BE49-F238E27FC236}">
                <a16:creationId xmlns:a16="http://schemas.microsoft.com/office/drawing/2014/main" id="{A2B0B762-1898-4A68-A948-BB785EB2D46E}"/>
              </a:ext>
            </a:extLst>
          </p:cNvPr>
          <p:cNvSpPr txBox="1"/>
          <p:nvPr/>
        </p:nvSpPr>
        <p:spPr>
          <a:xfrm>
            <a:off x="12586374" y="2002754"/>
            <a:ext cx="4737717" cy="523220"/>
          </a:xfrm>
          <a:prstGeom prst="rect">
            <a:avLst/>
          </a:prstGeom>
          <a:noFill/>
        </p:spPr>
        <p:txBody>
          <a:bodyPr wrap="square" rtlCol="0">
            <a:spAutoFit/>
          </a:bodyPr>
          <a:lstStyle/>
          <a:p>
            <a:r>
              <a:rPr lang="en-US" sz="1400" b="1" dirty="0"/>
              <a:t>Table 2. GEE analyses of factors associated with receiving </a:t>
            </a:r>
          </a:p>
          <a:p>
            <a:r>
              <a:rPr lang="en-US" sz="1400" b="1" dirty="0"/>
              <a:t>HCV Ab test, the HIV Outpatient Study, 2011-2018, N = 1,780.</a:t>
            </a:r>
          </a:p>
        </p:txBody>
      </p:sp>
      <p:sp>
        <p:nvSpPr>
          <p:cNvPr id="5" name="TextBox 4">
            <a:extLst>
              <a:ext uri="{FF2B5EF4-FFF2-40B4-BE49-F238E27FC236}">
                <a16:creationId xmlns:a16="http://schemas.microsoft.com/office/drawing/2014/main" id="{A0898004-0FAF-4FCE-B111-3D300AAD5036}"/>
              </a:ext>
            </a:extLst>
          </p:cNvPr>
          <p:cNvSpPr txBox="1"/>
          <p:nvPr/>
        </p:nvSpPr>
        <p:spPr>
          <a:xfrm>
            <a:off x="2022030" y="8496335"/>
            <a:ext cx="1981200" cy="307777"/>
          </a:xfrm>
          <a:prstGeom prst="rect">
            <a:avLst/>
          </a:prstGeom>
          <a:noFill/>
        </p:spPr>
        <p:txBody>
          <a:bodyPr wrap="square" rtlCol="0">
            <a:spAutoFit/>
          </a:bodyPr>
          <a:lstStyle/>
          <a:p>
            <a:r>
              <a:rPr lang="en-US" sz="1400" b="1" dirty="0"/>
              <a:t>Figure 1: Selection steps</a:t>
            </a:r>
          </a:p>
        </p:txBody>
      </p:sp>
      <p:sp>
        <p:nvSpPr>
          <p:cNvPr id="34" name="TextBox 33">
            <a:extLst>
              <a:ext uri="{FF2B5EF4-FFF2-40B4-BE49-F238E27FC236}">
                <a16:creationId xmlns:a16="http://schemas.microsoft.com/office/drawing/2014/main" id="{F45152EA-7F44-4173-BE59-927684654944}"/>
              </a:ext>
            </a:extLst>
          </p:cNvPr>
          <p:cNvSpPr txBox="1"/>
          <p:nvPr/>
        </p:nvSpPr>
        <p:spPr>
          <a:xfrm>
            <a:off x="12671726" y="9717991"/>
            <a:ext cx="4420424" cy="707886"/>
          </a:xfrm>
          <a:prstGeom prst="rect">
            <a:avLst/>
          </a:prstGeom>
          <a:noFill/>
        </p:spPr>
        <p:txBody>
          <a:bodyPr wrap="square" rtlCol="0">
            <a:spAutoFit/>
          </a:bodyPr>
          <a:lstStyle/>
          <a:p>
            <a:r>
              <a:rPr lang="en-US" sz="1000" dirty="0"/>
              <a:t>Abbreviations: ALT, Alanine transaminase; ARV, antiretroviral; AST, aspartate aminotransferase; GEE, generalized estimating equations; HBV, hepatitis-B virus; NHB, non-Hispanic/Latino black; NHW, non-Hispanic/Latino white; OR, odds ratio, ULN, upper limit of normal.   **Time updated variables.</a:t>
            </a:r>
          </a:p>
        </p:txBody>
      </p:sp>
      <p:graphicFrame>
        <p:nvGraphicFramePr>
          <p:cNvPr id="9" name="Table 8">
            <a:extLst>
              <a:ext uri="{FF2B5EF4-FFF2-40B4-BE49-F238E27FC236}">
                <a16:creationId xmlns:a16="http://schemas.microsoft.com/office/drawing/2014/main" id="{37204409-8F1A-4686-B0AC-F9EEB64ADEEE}"/>
              </a:ext>
            </a:extLst>
          </p:cNvPr>
          <p:cNvGraphicFramePr>
            <a:graphicFrameLocks noGrp="1"/>
          </p:cNvGraphicFramePr>
          <p:nvPr>
            <p:extLst>
              <p:ext uri="{D42A27DB-BD31-4B8C-83A1-F6EECF244321}">
                <p14:modId xmlns:p14="http://schemas.microsoft.com/office/powerpoint/2010/main" val="2670875307"/>
              </p:ext>
            </p:extLst>
          </p:nvPr>
        </p:nvGraphicFramePr>
        <p:xfrm>
          <a:off x="6090047" y="2507954"/>
          <a:ext cx="6412646" cy="6922008"/>
        </p:xfrm>
        <a:graphic>
          <a:graphicData uri="http://schemas.openxmlformats.org/drawingml/2006/table">
            <a:tbl>
              <a:tblPr firstRow="1" firstCol="1" bandRow="1">
                <a:tableStyleId>{3B4B98B0-60AC-42C2-AFA5-B58CD77FA1E5}</a:tableStyleId>
              </a:tblPr>
              <a:tblGrid>
                <a:gridCol w="1787584">
                  <a:extLst>
                    <a:ext uri="{9D8B030D-6E8A-4147-A177-3AD203B41FA5}">
                      <a16:colId xmlns:a16="http://schemas.microsoft.com/office/drawing/2014/main" val="3300192035"/>
                    </a:ext>
                  </a:extLst>
                </a:gridCol>
                <a:gridCol w="845441">
                  <a:extLst>
                    <a:ext uri="{9D8B030D-6E8A-4147-A177-3AD203B41FA5}">
                      <a16:colId xmlns:a16="http://schemas.microsoft.com/office/drawing/2014/main" val="827337965"/>
                    </a:ext>
                  </a:extLst>
                </a:gridCol>
                <a:gridCol w="845441">
                  <a:extLst>
                    <a:ext uri="{9D8B030D-6E8A-4147-A177-3AD203B41FA5}">
                      <a16:colId xmlns:a16="http://schemas.microsoft.com/office/drawing/2014/main" val="3532628901"/>
                    </a:ext>
                  </a:extLst>
                </a:gridCol>
                <a:gridCol w="795710">
                  <a:extLst>
                    <a:ext uri="{9D8B030D-6E8A-4147-A177-3AD203B41FA5}">
                      <a16:colId xmlns:a16="http://schemas.microsoft.com/office/drawing/2014/main" val="2497246161"/>
                    </a:ext>
                  </a:extLst>
                </a:gridCol>
                <a:gridCol w="860362">
                  <a:extLst>
                    <a:ext uri="{9D8B030D-6E8A-4147-A177-3AD203B41FA5}">
                      <a16:colId xmlns:a16="http://schemas.microsoft.com/office/drawing/2014/main" val="1187111395"/>
                    </a:ext>
                  </a:extLst>
                </a:gridCol>
                <a:gridCol w="780790">
                  <a:extLst>
                    <a:ext uri="{9D8B030D-6E8A-4147-A177-3AD203B41FA5}">
                      <a16:colId xmlns:a16="http://schemas.microsoft.com/office/drawing/2014/main" val="2832499848"/>
                    </a:ext>
                  </a:extLst>
                </a:gridCol>
                <a:gridCol w="497318">
                  <a:extLst>
                    <a:ext uri="{9D8B030D-6E8A-4147-A177-3AD203B41FA5}">
                      <a16:colId xmlns:a16="http://schemas.microsoft.com/office/drawing/2014/main" val="2791744062"/>
                    </a:ext>
                  </a:extLst>
                </a:gridCol>
              </a:tblGrid>
              <a:tr h="274974">
                <a:tc>
                  <a:txBody>
                    <a:bodyPr/>
                    <a:lstStyle/>
                    <a:p>
                      <a:pPr marL="0" marR="0">
                        <a:lnSpc>
                          <a:spcPct val="115000"/>
                        </a:lnSpc>
                        <a:spcBef>
                          <a:spcPts val="0"/>
                        </a:spcBef>
                        <a:spcAft>
                          <a:spcPts val="0"/>
                        </a:spcAft>
                      </a:pPr>
                      <a:r>
                        <a:rPr lang="en-US" sz="800" dirty="0">
                          <a:effectLst/>
                        </a:rPr>
                        <a:t>Participant characteristics</a:t>
                      </a:r>
                      <a:endParaRPr lang="en-US" sz="900" dirty="0">
                        <a:effectLst/>
                      </a:endParaRPr>
                    </a:p>
                    <a:p>
                      <a:pPr marL="0" marR="0">
                        <a:lnSpc>
                          <a:spcPct val="115000"/>
                        </a:lnSpc>
                        <a:spcBef>
                          <a:spcPts val="0"/>
                        </a:spcBef>
                        <a:spcAft>
                          <a:spcPts val="0"/>
                        </a:spcAft>
                      </a:pPr>
                      <a:r>
                        <a:rPr lang="en-US" sz="800" dirty="0">
                          <a:effectLst/>
                        </a:rPr>
                        <a:t>at beginning of observation: n (%)</a:t>
                      </a:r>
                      <a:endParaRPr lang="en-US" sz="900" dirty="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Overall</a:t>
                      </a:r>
                      <a:endParaRPr lang="en-US" sz="900">
                        <a:effectLst/>
                      </a:endParaRPr>
                    </a:p>
                    <a:p>
                      <a:pPr marL="0" marR="0" algn="r">
                        <a:lnSpc>
                          <a:spcPct val="115000"/>
                        </a:lnSpc>
                        <a:spcBef>
                          <a:spcPts val="0"/>
                        </a:spcBef>
                        <a:spcAft>
                          <a:spcPts val="0"/>
                        </a:spcAft>
                      </a:pPr>
                      <a:r>
                        <a:rPr lang="en-US" sz="800">
                          <a:effectLst/>
                        </a:rPr>
                        <a:t>(n=1,780)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NHW</a:t>
                      </a:r>
                      <a:endParaRPr lang="en-US" sz="900">
                        <a:effectLst/>
                      </a:endParaRPr>
                    </a:p>
                    <a:p>
                      <a:pPr marL="0" marR="0" algn="r">
                        <a:lnSpc>
                          <a:spcPct val="115000"/>
                        </a:lnSpc>
                        <a:spcBef>
                          <a:spcPts val="0"/>
                        </a:spcBef>
                        <a:spcAft>
                          <a:spcPts val="0"/>
                        </a:spcAft>
                      </a:pPr>
                      <a:r>
                        <a:rPr lang="en-US" sz="800">
                          <a:effectLst/>
                        </a:rPr>
                        <a:t>(n=1,158)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NHB</a:t>
                      </a:r>
                      <a:endParaRPr lang="en-US" sz="900">
                        <a:effectLst/>
                      </a:endParaRPr>
                    </a:p>
                    <a:p>
                      <a:pPr marL="0" marR="0" algn="r">
                        <a:lnSpc>
                          <a:spcPct val="115000"/>
                        </a:lnSpc>
                        <a:spcBef>
                          <a:spcPts val="0"/>
                        </a:spcBef>
                        <a:spcAft>
                          <a:spcPts val="0"/>
                        </a:spcAft>
                      </a:pPr>
                      <a:r>
                        <a:rPr lang="en-US" sz="800">
                          <a:effectLst/>
                        </a:rPr>
                        <a:t>(n=387)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Hispanic/Latino</a:t>
                      </a:r>
                      <a:endParaRPr lang="en-US" sz="900">
                        <a:effectLst/>
                      </a:endParaRPr>
                    </a:p>
                    <a:p>
                      <a:pPr marL="0" marR="0" algn="r">
                        <a:lnSpc>
                          <a:spcPct val="115000"/>
                        </a:lnSpc>
                        <a:spcBef>
                          <a:spcPts val="0"/>
                        </a:spcBef>
                        <a:spcAft>
                          <a:spcPts val="0"/>
                        </a:spcAft>
                      </a:pPr>
                      <a:r>
                        <a:rPr lang="en-US" sz="800">
                          <a:effectLst/>
                        </a:rPr>
                        <a:t>(n=174)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Other</a:t>
                      </a:r>
                      <a:endParaRPr lang="en-US" sz="900">
                        <a:effectLst/>
                      </a:endParaRPr>
                    </a:p>
                    <a:p>
                      <a:pPr marL="0" marR="0" algn="r">
                        <a:lnSpc>
                          <a:spcPct val="115000"/>
                        </a:lnSpc>
                        <a:spcBef>
                          <a:spcPts val="0"/>
                        </a:spcBef>
                        <a:spcAft>
                          <a:spcPts val="0"/>
                        </a:spcAft>
                      </a:pPr>
                      <a:r>
                        <a:rPr lang="en-US" sz="800">
                          <a:effectLst/>
                        </a:rPr>
                        <a:t>(n=61)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ctr">
                        <a:lnSpc>
                          <a:spcPct val="115000"/>
                        </a:lnSpc>
                        <a:spcBef>
                          <a:spcPts val="0"/>
                        </a:spcBef>
                        <a:spcAft>
                          <a:spcPts val="0"/>
                        </a:spcAft>
                      </a:pPr>
                      <a:r>
                        <a:rPr lang="en-US" sz="800">
                          <a:effectLst/>
                        </a:rPr>
                        <a:t>P-value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128952114"/>
                  </a:ext>
                </a:extLst>
              </a:tr>
              <a:tr h="134682">
                <a:tc>
                  <a:txBody>
                    <a:bodyPr/>
                    <a:lstStyle/>
                    <a:p>
                      <a:pPr marL="0" marR="0">
                        <a:lnSpc>
                          <a:spcPct val="115000"/>
                        </a:lnSpc>
                        <a:spcBef>
                          <a:spcPts val="0"/>
                        </a:spcBef>
                        <a:spcAft>
                          <a:spcPts val="0"/>
                        </a:spcAft>
                      </a:pPr>
                      <a:r>
                        <a:rPr lang="en-US" sz="800">
                          <a:effectLst/>
                        </a:rPr>
                        <a:t>Age, years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542224126"/>
                  </a:ext>
                </a:extLst>
              </a:tr>
              <a:tr h="134682">
                <a:tc>
                  <a:txBody>
                    <a:bodyPr/>
                    <a:lstStyle/>
                    <a:p>
                      <a:pPr marL="0" marR="0">
                        <a:lnSpc>
                          <a:spcPct val="115000"/>
                        </a:lnSpc>
                        <a:spcBef>
                          <a:spcPts val="0"/>
                        </a:spcBef>
                        <a:spcAft>
                          <a:spcPts val="0"/>
                        </a:spcAft>
                      </a:pPr>
                      <a:r>
                        <a:rPr lang="en-US" sz="800">
                          <a:effectLst/>
                        </a:rPr>
                        <a:t>   &lt; 30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208 (11.7)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68 (5.9)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99 (25.6)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31 (17.8)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 (16.4)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373172170"/>
                  </a:ext>
                </a:extLst>
              </a:tr>
              <a:tr h="134682">
                <a:tc>
                  <a:txBody>
                    <a:bodyPr/>
                    <a:lstStyle/>
                    <a:p>
                      <a:pPr marL="0" marR="0">
                        <a:lnSpc>
                          <a:spcPct val="115000"/>
                        </a:lnSpc>
                        <a:spcBef>
                          <a:spcPts val="0"/>
                        </a:spcBef>
                        <a:spcAft>
                          <a:spcPts val="0"/>
                        </a:spcAft>
                      </a:pPr>
                      <a:r>
                        <a:rPr lang="en-US" sz="800">
                          <a:effectLst/>
                        </a:rPr>
                        <a:t>   30-39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325 (18.3)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172 (14.9)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94 (24.3)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44 (25.3)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15 (24.6)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475360514"/>
                  </a:ext>
                </a:extLst>
              </a:tr>
              <a:tr h="134682">
                <a:tc>
                  <a:txBody>
                    <a:bodyPr/>
                    <a:lstStyle/>
                    <a:p>
                      <a:pPr marL="0" marR="0">
                        <a:lnSpc>
                          <a:spcPct val="115000"/>
                        </a:lnSpc>
                        <a:spcBef>
                          <a:spcPts val="0"/>
                        </a:spcBef>
                        <a:spcAft>
                          <a:spcPts val="0"/>
                        </a:spcAft>
                      </a:pPr>
                      <a:r>
                        <a:rPr lang="en-US" sz="800">
                          <a:effectLst/>
                        </a:rPr>
                        <a:t>   40-49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621 (34.9)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406 (35.1)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122 (31.5)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69 (39.7)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24 (39.3)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809405643"/>
                  </a:ext>
                </a:extLst>
              </a:tr>
              <a:tr h="134682">
                <a:tc>
                  <a:txBody>
                    <a:bodyPr/>
                    <a:lstStyle/>
                    <a:p>
                      <a:pPr marL="0" marR="0">
                        <a:lnSpc>
                          <a:spcPct val="115000"/>
                        </a:lnSpc>
                        <a:spcBef>
                          <a:spcPts val="0"/>
                        </a:spcBef>
                        <a:spcAft>
                          <a:spcPts val="0"/>
                        </a:spcAft>
                      </a:pPr>
                      <a:r>
                        <a:rPr lang="en-US" sz="800">
                          <a:effectLst/>
                        </a:rPr>
                        <a:t>   ≥ 50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626 (35.2)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512 (44.2)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72 (18.6)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30 (17.2)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 (19.7)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261268892"/>
                  </a:ext>
                </a:extLst>
              </a:tr>
              <a:tr h="134457">
                <a:tc>
                  <a:txBody>
                    <a:bodyPr/>
                    <a:lstStyle/>
                    <a:p>
                      <a:pPr marL="0" marR="0">
                        <a:lnSpc>
                          <a:spcPct val="115000"/>
                        </a:lnSpc>
                        <a:spcBef>
                          <a:spcPts val="0"/>
                        </a:spcBef>
                        <a:spcAft>
                          <a:spcPts val="0"/>
                        </a:spcAft>
                      </a:pPr>
                      <a:r>
                        <a:rPr lang="en-US" sz="800">
                          <a:effectLst/>
                        </a:rPr>
                        <a:t>Year of HIV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305611175"/>
                  </a:ext>
                </a:extLst>
              </a:tr>
              <a:tr h="134682">
                <a:tc>
                  <a:txBody>
                    <a:bodyPr/>
                    <a:lstStyle/>
                    <a:p>
                      <a:pPr marL="0" marR="0">
                        <a:lnSpc>
                          <a:spcPct val="115000"/>
                        </a:lnSpc>
                        <a:spcBef>
                          <a:spcPts val="0"/>
                        </a:spcBef>
                        <a:spcAft>
                          <a:spcPts val="0"/>
                        </a:spcAft>
                      </a:pPr>
                      <a:r>
                        <a:rPr lang="en-US" sz="800">
                          <a:effectLst/>
                        </a:rPr>
                        <a:t>   ≤ 2000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934 (52.5)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681 (58.8)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166 (42.9)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65 (37.4)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22 (36.1)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405414225"/>
                  </a:ext>
                </a:extLst>
              </a:tr>
              <a:tr h="134682">
                <a:tc>
                  <a:txBody>
                    <a:bodyPr/>
                    <a:lstStyle/>
                    <a:p>
                      <a:pPr marL="0" marR="0">
                        <a:lnSpc>
                          <a:spcPct val="115000"/>
                        </a:lnSpc>
                        <a:spcBef>
                          <a:spcPts val="0"/>
                        </a:spcBef>
                        <a:spcAft>
                          <a:spcPts val="0"/>
                        </a:spcAft>
                      </a:pPr>
                      <a:r>
                        <a:rPr lang="en-US" sz="800">
                          <a:effectLst/>
                        </a:rPr>
                        <a:t>   2001-2010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622 (34.9)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379 (32.7)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144 (37.2)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71 (40.8)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28 (45.9)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070507491"/>
                  </a:ext>
                </a:extLst>
              </a:tr>
              <a:tr h="134682">
                <a:tc>
                  <a:txBody>
                    <a:bodyPr/>
                    <a:lstStyle/>
                    <a:p>
                      <a:pPr marL="0" marR="0">
                        <a:lnSpc>
                          <a:spcPct val="115000"/>
                        </a:lnSpc>
                        <a:spcBef>
                          <a:spcPts val="0"/>
                        </a:spcBef>
                        <a:spcAft>
                          <a:spcPts val="0"/>
                        </a:spcAft>
                      </a:pPr>
                      <a:r>
                        <a:rPr lang="en-US" sz="800">
                          <a:effectLst/>
                        </a:rPr>
                        <a:t>   2011-2018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224 (12.6)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98 (8.5)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77 (19.9)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38 (21.8)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 (18.0)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023431975"/>
                  </a:ext>
                </a:extLst>
              </a:tr>
              <a:tr h="134682">
                <a:tc>
                  <a:txBody>
                    <a:bodyPr/>
                    <a:lstStyle/>
                    <a:p>
                      <a:pPr marL="0" marR="0">
                        <a:lnSpc>
                          <a:spcPct val="115000"/>
                        </a:lnSpc>
                        <a:spcBef>
                          <a:spcPts val="0"/>
                        </a:spcBef>
                        <a:spcAft>
                          <a:spcPts val="0"/>
                        </a:spcAft>
                      </a:pPr>
                      <a:r>
                        <a:rPr lang="en-US" sz="800">
                          <a:effectLst/>
                        </a:rPr>
                        <a:t>AIDS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885 (49.7)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567 (49.0)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205 (53.0)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88 (50.6)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25 (41.0)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0.28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567744528"/>
                  </a:ext>
                </a:extLst>
              </a:tr>
              <a:tr h="134682">
                <a:tc>
                  <a:txBody>
                    <a:bodyPr/>
                    <a:lstStyle/>
                    <a:p>
                      <a:pPr marL="0" marR="0">
                        <a:lnSpc>
                          <a:spcPct val="115000"/>
                        </a:lnSpc>
                        <a:spcBef>
                          <a:spcPts val="0"/>
                        </a:spcBef>
                        <a:spcAft>
                          <a:spcPts val="0"/>
                        </a:spcAft>
                      </a:pPr>
                      <a:r>
                        <a:rPr lang="en-US" sz="800">
                          <a:effectLst/>
                        </a:rPr>
                        <a:t>Insurance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490843203"/>
                  </a:ext>
                </a:extLst>
              </a:tr>
              <a:tr h="134682">
                <a:tc>
                  <a:txBody>
                    <a:bodyPr/>
                    <a:lstStyle/>
                    <a:p>
                      <a:pPr marL="0" marR="0">
                        <a:lnSpc>
                          <a:spcPct val="115000"/>
                        </a:lnSpc>
                        <a:spcBef>
                          <a:spcPts val="0"/>
                        </a:spcBef>
                        <a:spcAft>
                          <a:spcPts val="0"/>
                        </a:spcAft>
                      </a:pPr>
                      <a:r>
                        <a:rPr lang="en-US" sz="800">
                          <a:effectLst/>
                        </a:rPr>
                        <a:t>    Private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1,207 (67.8)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902 (77.9)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171 (44.2)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103 (59.2)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31 (50.8)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186024062"/>
                  </a:ext>
                </a:extLst>
              </a:tr>
              <a:tr h="134682">
                <a:tc>
                  <a:txBody>
                    <a:bodyPr/>
                    <a:lstStyle/>
                    <a:p>
                      <a:pPr marL="0" marR="0">
                        <a:lnSpc>
                          <a:spcPct val="115000"/>
                        </a:lnSpc>
                        <a:spcBef>
                          <a:spcPts val="0"/>
                        </a:spcBef>
                        <a:spcAft>
                          <a:spcPts val="0"/>
                        </a:spcAft>
                      </a:pPr>
                      <a:r>
                        <a:rPr lang="en-US" sz="800">
                          <a:effectLst/>
                        </a:rPr>
                        <a:t>    Public</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382 (21.5)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164 (14.2)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158 (40.8)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51 (29.3)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 (14.8)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753328638"/>
                  </a:ext>
                </a:extLst>
              </a:tr>
              <a:tr h="134682">
                <a:tc>
                  <a:txBody>
                    <a:bodyPr/>
                    <a:lstStyle/>
                    <a:p>
                      <a:pPr marL="0" marR="0">
                        <a:lnSpc>
                          <a:spcPct val="115000"/>
                        </a:lnSpc>
                        <a:spcBef>
                          <a:spcPts val="0"/>
                        </a:spcBef>
                        <a:spcAft>
                          <a:spcPts val="0"/>
                        </a:spcAft>
                      </a:pPr>
                      <a:r>
                        <a:rPr lang="en-US" sz="800">
                          <a:effectLst/>
                        </a:rPr>
                        <a:t>    Other/unknown payer</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191 (10.7)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92 (7.9)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58 (15.0)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20 (11.5)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21 (34.4)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802479765"/>
                  </a:ext>
                </a:extLst>
              </a:tr>
              <a:tr h="134682">
                <a:tc>
                  <a:txBody>
                    <a:bodyPr/>
                    <a:lstStyle/>
                    <a:p>
                      <a:pPr marL="0" marR="0">
                        <a:lnSpc>
                          <a:spcPct val="115000"/>
                        </a:lnSpc>
                        <a:spcBef>
                          <a:spcPts val="0"/>
                        </a:spcBef>
                        <a:spcAft>
                          <a:spcPts val="0"/>
                        </a:spcAft>
                      </a:pPr>
                      <a:r>
                        <a:rPr lang="en-US" sz="800">
                          <a:effectLst/>
                        </a:rPr>
                        <a:t>HOPS clinic type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4121122084"/>
                  </a:ext>
                </a:extLst>
              </a:tr>
              <a:tr h="134682">
                <a:tc>
                  <a:txBody>
                    <a:bodyPr/>
                    <a:lstStyle/>
                    <a:p>
                      <a:pPr marL="0" marR="0">
                        <a:lnSpc>
                          <a:spcPct val="115000"/>
                        </a:lnSpc>
                        <a:spcBef>
                          <a:spcPts val="0"/>
                        </a:spcBef>
                        <a:spcAft>
                          <a:spcPts val="0"/>
                        </a:spcAft>
                      </a:pPr>
                      <a:r>
                        <a:rPr lang="en-US" sz="800">
                          <a:effectLst/>
                        </a:rPr>
                        <a:t>    Private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1,366 (76.7)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1,038 (89.6)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171 (44.2)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109 (62.6)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48 (78.7)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240068231"/>
                  </a:ext>
                </a:extLst>
              </a:tr>
              <a:tr h="134682">
                <a:tc>
                  <a:txBody>
                    <a:bodyPr/>
                    <a:lstStyle/>
                    <a:p>
                      <a:pPr marL="0" marR="0">
                        <a:lnSpc>
                          <a:spcPct val="115000"/>
                        </a:lnSpc>
                        <a:spcBef>
                          <a:spcPts val="0"/>
                        </a:spcBef>
                        <a:spcAft>
                          <a:spcPts val="0"/>
                        </a:spcAft>
                      </a:pPr>
                      <a:r>
                        <a:rPr lang="en-US" sz="800">
                          <a:effectLst/>
                        </a:rPr>
                        <a:t>    Public</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414 (23.3)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120 (10.4)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216 (55.8)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65 (37.4)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 (21.3)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346648155"/>
                  </a:ext>
                </a:extLst>
              </a:tr>
              <a:tr h="134682">
                <a:tc>
                  <a:txBody>
                    <a:bodyPr/>
                    <a:lstStyle/>
                    <a:p>
                      <a:pPr marL="0" marR="0">
                        <a:lnSpc>
                          <a:spcPct val="115000"/>
                        </a:lnSpc>
                        <a:spcBef>
                          <a:spcPts val="0"/>
                        </a:spcBef>
                        <a:spcAft>
                          <a:spcPts val="0"/>
                        </a:spcAft>
                      </a:pPr>
                      <a:r>
                        <a:rPr lang="en-US" sz="800">
                          <a:effectLst/>
                        </a:rPr>
                        <a:t>Current/prior tobacco smoker</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772 (43.4)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497 (42.9)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182 (47.0)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74 (42.5)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19 (31.1)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0.11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492959783"/>
                  </a:ext>
                </a:extLst>
              </a:tr>
              <a:tr h="134682">
                <a:tc>
                  <a:txBody>
                    <a:bodyPr/>
                    <a:lstStyle/>
                    <a:p>
                      <a:pPr marL="0" marR="0">
                        <a:lnSpc>
                          <a:spcPct val="115000"/>
                        </a:lnSpc>
                        <a:spcBef>
                          <a:spcPts val="0"/>
                        </a:spcBef>
                        <a:spcAft>
                          <a:spcPts val="0"/>
                        </a:spcAft>
                      </a:pPr>
                      <a:r>
                        <a:rPr lang="en-US" sz="800">
                          <a:effectLst/>
                        </a:rPr>
                        <a:t>CD4+ cell count, cells/mm</a:t>
                      </a:r>
                      <a:r>
                        <a:rPr lang="en-US" sz="800" baseline="30000">
                          <a:effectLst/>
                        </a:rPr>
                        <a:t>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28845996"/>
                  </a:ext>
                </a:extLst>
              </a:tr>
              <a:tr h="134682">
                <a:tc>
                  <a:txBody>
                    <a:bodyPr/>
                    <a:lstStyle/>
                    <a:p>
                      <a:pPr marL="0" marR="0">
                        <a:lnSpc>
                          <a:spcPct val="115000"/>
                        </a:lnSpc>
                        <a:spcBef>
                          <a:spcPts val="0"/>
                        </a:spcBef>
                        <a:spcAft>
                          <a:spcPts val="0"/>
                        </a:spcAft>
                      </a:pPr>
                      <a:r>
                        <a:rPr lang="en-US" sz="800">
                          <a:effectLst/>
                        </a:rPr>
                        <a:t>   &lt; 200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163 (9.2)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70 (6.0)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67 (17.3)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21 (12.1)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 (8.2)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06996524"/>
                  </a:ext>
                </a:extLst>
              </a:tr>
              <a:tr h="134682">
                <a:tc>
                  <a:txBody>
                    <a:bodyPr/>
                    <a:lstStyle/>
                    <a:p>
                      <a:pPr marL="0" marR="0">
                        <a:lnSpc>
                          <a:spcPct val="115000"/>
                        </a:lnSpc>
                        <a:spcBef>
                          <a:spcPts val="0"/>
                        </a:spcBef>
                        <a:spcAft>
                          <a:spcPts val="0"/>
                        </a:spcAft>
                      </a:pPr>
                      <a:r>
                        <a:rPr lang="en-US" sz="800">
                          <a:effectLst/>
                        </a:rPr>
                        <a:t>   200-349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224 (12.6)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137 (11.8)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55 (14.2)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21 (12.1)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 (18.0)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095256863"/>
                  </a:ext>
                </a:extLst>
              </a:tr>
              <a:tr h="134682">
                <a:tc>
                  <a:txBody>
                    <a:bodyPr/>
                    <a:lstStyle/>
                    <a:p>
                      <a:pPr marL="0" marR="0">
                        <a:lnSpc>
                          <a:spcPct val="115000"/>
                        </a:lnSpc>
                        <a:spcBef>
                          <a:spcPts val="0"/>
                        </a:spcBef>
                        <a:spcAft>
                          <a:spcPts val="0"/>
                        </a:spcAft>
                      </a:pPr>
                      <a:r>
                        <a:rPr lang="en-US" sz="800">
                          <a:effectLst/>
                        </a:rPr>
                        <a:t>   350-499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394 (22.1)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246 (21.2)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93 (24.0)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43 (24.7)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 (19.7)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466405320"/>
                  </a:ext>
                </a:extLst>
              </a:tr>
              <a:tr h="134682">
                <a:tc>
                  <a:txBody>
                    <a:bodyPr/>
                    <a:lstStyle/>
                    <a:p>
                      <a:pPr marL="0" marR="0">
                        <a:lnSpc>
                          <a:spcPct val="115000"/>
                        </a:lnSpc>
                        <a:spcBef>
                          <a:spcPts val="0"/>
                        </a:spcBef>
                        <a:spcAft>
                          <a:spcPts val="0"/>
                        </a:spcAft>
                      </a:pPr>
                      <a:r>
                        <a:rPr lang="en-US" sz="800">
                          <a:effectLst/>
                        </a:rPr>
                        <a:t>   500+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999 (56.1)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705 (60.9)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172 (44.4)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89 (51.1)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33 (54.1)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72635216"/>
                  </a:ext>
                </a:extLst>
              </a:tr>
              <a:tr h="134682">
                <a:tc>
                  <a:txBody>
                    <a:bodyPr/>
                    <a:lstStyle/>
                    <a:p>
                      <a:pPr marL="0" marR="0">
                        <a:lnSpc>
                          <a:spcPct val="115000"/>
                        </a:lnSpc>
                        <a:spcBef>
                          <a:spcPts val="0"/>
                        </a:spcBef>
                        <a:spcAft>
                          <a:spcPts val="0"/>
                        </a:spcAft>
                      </a:pPr>
                      <a:r>
                        <a:rPr lang="en-US" sz="800">
                          <a:effectLst/>
                        </a:rPr>
                        <a:t>   Median CD4+ (IQR)</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547 (373-736)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575 (401-760)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470 (287-660)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533 (353-704)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533 (340-663)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dirty="0">
                          <a:effectLst/>
                        </a:rPr>
                        <a:t>&lt; 0.001</a:t>
                      </a:r>
                      <a:endParaRPr lang="en-US" sz="900" dirty="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816420237"/>
                  </a:ext>
                </a:extLst>
              </a:tr>
              <a:tr h="134682">
                <a:tc>
                  <a:txBody>
                    <a:bodyPr/>
                    <a:lstStyle/>
                    <a:p>
                      <a:pPr marL="0" marR="0">
                        <a:lnSpc>
                          <a:spcPct val="115000"/>
                        </a:lnSpc>
                        <a:spcBef>
                          <a:spcPts val="0"/>
                        </a:spcBef>
                        <a:spcAft>
                          <a:spcPts val="0"/>
                        </a:spcAft>
                      </a:pPr>
                      <a:r>
                        <a:rPr lang="en-US" sz="800">
                          <a:effectLst/>
                        </a:rPr>
                        <a:t>Viral load, copies/mL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524090213"/>
                  </a:ext>
                </a:extLst>
              </a:tr>
              <a:tr h="134682">
                <a:tc>
                  <a:txBody>
                    <a:bodyPr/>
                    <a:lstStyle/>
                    <a:p>
                      <a:pPr marL="0" marR="0">
                        <a:lnSpc>
                          <a:spcPct val="115000"/>
                        </a:lnSpc>
                        <a:spcBef>
                          <a:spcPts val="0"/>
                        </a:spcBef>
                        <a:spcAft>
                          <a:spcPts val="0"/>
                        </a:spcAft>
                      </a:pPr>
                      <a:r>
                        <a:rPr lang="en-US" sz="800">
                          <a:effectLst/>
                        </a:rPr>
                        <a:t>   &lt; 200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1,387 (77.9)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988 (85.3)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232 (59.9)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123 (70.7)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44 (72.1)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596157813"/>
                  </a:ext>
                </a:extLst>
              </a:tr>
              <a:tr h="134682">
                <a:tc>
                  <a:txBody>
                    <a:bodyPr/>
                    <a:lstStyle/>
                    <a:p>
                      <a:pPr marL="0" marR="0">
                        <a:lnSpc>
                          <a:spcPct val="115000"/>
                        </a:lnSpc>
                        <a:spcBef>
                          <a:spcPts val="0"/>
                        </a:spcBef>
                        <a:spcAft>
                          <a:spcPts val="0"/>
                        </a:spcAft>
                      </a:pPr>
                      <a:r>
                        <a:rPr lang="en-US" sz="800">
                          <a:effectLst/>
                        </a:rPr>
                        <a:t>   200-999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67 (3.8)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32 (2.8)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25 (6.5)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 (5.2)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 (1.6)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946084311"/>
                  </a:ext>
                </a:extLst>
              </a:tr>
              <a:tr h="134682">
                <a:tc>
                  <a:txBody>
                    <a:bodyPr/>
                    <a:lstStyle/>
                    <a:p>
                      <a:pPr marL="0" marR="0">
                        <a:lnSpc>
                          <a:spcPct val="115000"/>
                        </a:lnSpc>
                        <a:spcBef>
                          <a:spcPts val="0"/>
                        </a:spcBef>
                        <a:spcAft>
                          <a:spcPts val="0"/>
                        </a:spcAft>
                      </a:pPr>
                      <a:r>
                        <a:rPr lang="en-US" sz="800">
                          <a:effectLst/>
                        </a:rPr>
                        <a:t>   1,000-99,999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238 (13.4)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99 (8.5)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101 (26.1)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27 (15.5)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 (18.0)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835309163"/>
                  </a:ext>
                </a:extLst>
              </a:tr>
              <a:tr h="134682">
                <a:tc>
                  <a:txBody>
                    <a:bodyPr/>
                    <a:lstStyle/>
                    <a:p>
                      <a:pPr marL="0" marR="0">
                        <a:lnSpc>
                          <a:spcPct val="115000"/>
                        </a:lnSpc>
                        <a:spcBef>
                          <a:spcPts val="0"/>
                        </a:spcBef>
                        <a:spcAft>
                          <a:spcPts val="0"/>
                        </a:spcAft>
                      </a:pPr>
                      <a:r>
                        <a:rPr lang="en-US" sz="800">
                          <a:effectLst/>
                        </a:rPr>
                        <a:t>   ≥ 100,000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88 (4.9)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39 (3.4)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29 (7.5)</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15 (8.6)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 (8.2)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996002790"/>
                  </a:ext>
                </a:extLst>
              </a:tr>
              <a:tr h="134682">
                <a:tc>
                  <a:txBody>
                    <a:bodyPr/>
                    <a:lstStyle/>
                    <a:p>
                      <a:pPr marL="0" marR="0">
                        <a:lnSpc>
                          <a:spcPct val="115000"/>
                        </a:lnSpc>
                        <a:spcBef>
                          <a:spcPts val="0"/>
                        </a:spcBef>
                        <a:spcAft>
                          <a:spcPts val="0"/>
                        </a:spcAft>
                      </a:pPr>
                      <a:r>
                        <a:rPr lang="en-US" sz="800">
                          <a:effectLst/>
                        </a:rPr>
                        <a:t>ARV history</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078035493"/>
                  </a:ext>
                </a:extLst>
              </a:tr>
              <a:tr h="134682">
                <a:tc>
                  <a:txBody>
                    <a:bodyPr/>
                    <a:lstStyle/>
                    <a:p>
                      <a:pPr marL="0" marR="0">
                        <a:lnSpc>
                          <a:spcPct val="115000"/>
                        </a:lnSpc>
                        <a:spcBef>
                          <a:spcPts val="0"/>
                        </a:spcBef>
                        <a:spcAft>
                          <a:spcPts val="0"/>
                        </a:spcAft>
                      </a:pPr>
                      <a:r>
                        <a:rPr lang="en-US" sz="800">
                          <a:effectLst/>
                        </a:rPr>
                        <a:t>   Experienced</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1,496 (84.0)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1,037 (89.6)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275 (71.1)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139 (79.9)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45 (73.8)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4232079493"/>
                  </a:ext>
                </a:extLst>
              </a:tr>
              <a:tr h="134682">
                <a:tc>
                  <a:txBody>
                    <a:bodyPr/>
                    <a:lstStyle/>
                    <a:p>
                      <a:pPr marL="0" marR="0">
                        <a:lnSpc>
                          <a:spcPct val="115000"/>
                        </a:lnSpc>
                        <a:spcBef>
                          <a:spcPts val="0"/>
                        </a:spcBef>
                        <a:spcAft>
                          <a:spcPts val="0"/>
                        </a:spcAft>
                      </a:pPr>
                      <a:r>
                        <a:rPr lang="en-US" sz="800">
                          <a:effectLst/>
                        </a:rPr>
                        <a:t>   Naïve</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254 (14.3)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103 (8.9)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106 (27.4)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32 (18.4)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 (21.3)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938352232"/>
                  </a:ext>
                </a:extLst>
              </a:tr>
              <a:tr h="134682">
                <a:tc>
                  <a:txBody>
                    <a:bodyPr/>
                    <a:lstStyle/>
                    <a:p>
                      <a:pPr marL="0" marR="0">
                        <a:lnSpc>
                          <a:spcPct val="115000"/>
                        </a:lnSpc>
                        <a:spcBef>
                          <a:spcPts val="0"/>
                        </a:spcBef>
                        <a:spcAft>
                          <a:spcPts val="0"/>
                        </a:spcAft>
                      </a:pPr>
                      <a:r>
                        <a:rPr lang="en-US" sz="800">
                          <a:effectLst/>
                        </a:rPr>
                        <a:t>   Other/Unknown</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30 (1.7)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18 (1.6)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 (1.6)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 (1.7)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 (4.9)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168488105"/>
                  </a:ext>
                </a:extLst>
              </a:tr>
              <a:tr h="134682">
                <a:tc>
                  <a:txBody>
                    <a:bodyPr/>
                    <a:lstStyle/>
                    <a:p>
                      <a:pPr marL="0" marR="0">
                        <a:lnSpc>
                          <a:spcPct val="115000"/>
                        </a:lnSpc>
                        <a:spcBef>
                          <a:spcPts val="0"/>
                        </a:spcBef>
                        <a:spcAft>
                          <a:spcPts val="0"/>
                        </a:spcAft>
                      </a:pPr>
                      <a:r>
                        <a:rPr lang="en-US" sz="800">
                          <a:effectLst/>
                        </a:rPr>
                        <a:t>Prior chlamydia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0.42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436782062"/>
                  </a:ext>
                </a:extLst>
              </a:tr>
              <a:tr h="134682">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128 (7.2)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79 (6.8)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35 (9.0)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 (6.3)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 (4.9)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4023183373"/>
                  </a:ext>
                </a:extLst>
              </a:tr>
              <a:tr h="134682">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1,652 (92.8)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1,079 (93.2)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352 (91.0)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163 (93.7)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58 (95.1)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714966594"/>
                  </a:ext>
                </a:extLst>
              </a:tr>
              <a:tr h="134682">
                <a:tc>
                  <a:txBody>
                    <a:bodyPr/>
                    <a:lstStyle/>
                    <a:p>
                      <a:pPr marL="0" marR="0">
                        <a:lnSpc>
                          <a:spcPct val="115000"/>
                        </a:lnSpc>
                        <a:spcBef>
                          <a:spcPts val="0"/>
                        </a:spcBef>
                        <a:spcAft>
                          <a:spcPts val="0"/>
                        </a:spcAft>
                      </a:pPr>
                      <a:r>
                        <a:rPr lang="en-US" sz="800">
                          <a:effectLst/>
                        </a:rPr>
                        <a:t>Prior gonorrhea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172119553"/>
                  </a:ext>
                </a:extLst>
              </a:tr>
              <a:tr h="134682">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175 (9.8)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113 (9.8)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37 (9.6)</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19 (10.9)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6 (9.8)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892554989"/>
                  </a:ext>
                </a:extLst>
              </a:tr>
              <a:tr h="134682">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1,605 (90.2)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1,045 (90.2)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350 (90.4)</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155 (89.1)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55 (90.2)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87061193"/>
                  </a:ext>
                </a:extLst>
              </a:tr>
              <a:tr h="134682">
                <a:tc>
                  <a:txBody>
                    <a:bodyPr/>
                    <a:lstStyle/>
                    <a:p>
                      <a:pPr marL="0" marR="0">
                        <a:lnSpc>
                          <a:spcPct val="115000"/>
                        </a:lnSpc>
                        <a:spcBef>
                          <a:spcPts val="0"/>
                        </a:spcBef>
                        <a:spcAft>
                          <a:spcPts val="0"/>
                        </a:spcAft>
                      </a:pPr>
                      <a:r>
                        <a:rPr lang="en-US" sz="800">
                          <a:effectLst/>
                        </a:rPr>
                        <a:t>Prior syphilis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235503487"/>
                  </a:ext>
                </a:extLst>
              </a:tr>
              <a:tr h="134682">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333 (18.7)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176 (15.2)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117 (30.2)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28 (16.1)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12 (19.7)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047173634"/>
                  </a:ext>
                </a:extLst>
              </a:tr>
              <a:tr h="134682">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1,447 (81.3)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982 (84.8)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270 (69.8)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146 (83.9)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49 (80.3)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675215654"/>
                  </a:ext>
                </a:extLst>
              </a:tr>
              <a:tr h="134682">
                <a:tc>
                  <a:txBody>
                    <a:bodyPr/>
                    <a:lstStyle/>
                    <a:p>
                      <a:pPr marL="0" marR="0">
                        <a:lnSpc>
                          <a:spcPct val="115000"/>
                        </a:lnSpc>
                        <a:spcBef>
                          <a:spcPts val="0"/>
                        </a:spcBef>
                        <a:spcAft>
                          <a:spcPts val="0"/>
                        </a:spcAft>
                      </a:pPr>
                      <a:r>
                        <a:rPr lang="en-US" sz="800">
                          <a:effectLst/>
                        </a:rPr>
                        <a:t>Prior HBV infection diagnosis*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0.58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009854043"/>
                  </a:ext>
                </a:extLst>
              </a:tr>
              <a:tr h="134682">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172 (9.7)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113 (9.8)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39 (10.1)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17 (9.8)</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 (4.9)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587783484"/>
                  </a:ext>
                </a:extLst>
              </a:tr>
              <a:tr h="134682">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1,608 (90.3)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1,045 (90.2)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348 (89.9)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157 (90.2)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58 (95.1)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4204456040"/>
                  </a:ext>
                </a:extLst>
              </a:tr>
              <a:tr h="134682">
                <a:tc>
                  <a:txBody>
                    <a:bodyPr/>
                    <a:lstStyle/>
                    <a:p>
                      <a:pPr marL="0" marR="0">
                        <a:lnSpc>
                          <a:spcPct val="115000"/>
                        </a:lnSpc>
                        <a:spcBef>
                          <a:spcPts val="0"/>
                        </a:spcBef>
                        <a:spcAft>
                          <a:spcPts val="0"/>
                        </a:spcAft>
                      </a:pPr>
                      <a:r>
                        <a:rPr lang="en-US" sz="800">
                          <a:effectLst/>
                        </a:rPr>
                        <a:t>AST or ALT &gt; 2.5x ULN</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0.12</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502100696"/>
                  </a:ext>
                </a:extLst>
              </a:tr>
              <a:tr h="134682">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412 (23.1)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288 (24.9)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77 (19.9)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36 (20.7)</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11 (18.0)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3862225841"/>
                  </a:ext>
                </a:extLst>
              </a:tr>
              <a:tr h="134682">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1,368 (76.9)</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870 (75.1)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310 (80.1)</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138 (79.3)</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50 (82.0)</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61388" marR="61388" marT="0" marB="0"/>
                </a:tc>
                <a:extLst>
                  <a:ext uri="{0D108BD9-81ED-4DB2-BD59-A6C34878D82A}">
                    <a16:rowId xmlns:a16="http://schemas.microsoft.com/office/drawing/2014/main" val="2738354317"/>
                  </a:ext>
                </a:extLst>
              </a:tr>
              <a:tr h="134682">
                <a:tc gridSpan="7">
                  <a:txBody>
                    <a:bodyPr/>
                    <a:lstStyle/>
                    <a:p>
                      <a:pPr marL="0" marR="0">
                        <a:lnSpc>
                          <a:spcPct val="115000"/>
                        </a:lnSpc>
                        <a:spcBef>
                          <a:spcPts val="0"/>
                        </a:spcBef>
                        <a:spcAft>
                          <a:spcPts val="0"/>
                        </a:spcAft>
                      </a:pPr>
                      <a:r>
                        <a:rPr lang="en-US" sz="800" dirty="0">
                          <a:effectLst/>
                        </a:rPr>
                        <a:t>Notes: P-value obtained using Continuity Adjusted, Likelihood ratio, chi-square tests, or Fisher exact test.</a:t>
                      </a:r>
                      <a:endParaRPr lang="en-US" sz="900" dirty="0">
                        <a:effectLst/>
                        <a:latin typeface="Courier"/>
                        <a:ea typeface="Times New Roman" panose="02020603050405020304" pitchFamily="18" charset="0"/>
                        <a:cs typeface="Times New Roman" panose="02020603050405020304" pitchFamily="18" charset="0"/>
                      </a:endParaRPr>
                    </a:p>
                  </a:txBody>
                  <a:tcPr marL="61388" marR="61388"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4217780"/>
                  </a:ext>
                </a:extLst>
              </a:tr>
            </a:tbl>
          </a:graphicData>
        </a:graphic>
      </p:graphicFrame>
      <p:sp>
        <p:nvSpPr>
          <p:cNvPr id="36" name="Rectangle 35">
            <a:extLst>
              <a:ext uri="{FF2B5EF4-FFF2-40B4-BE49-F238E27FC236}">
                <a16:creationId xmlns:a16="http://schemas.microsoft.com/office/drawing/2014/main" id="{9EB59628-9A21-4EEF-B075-F9118182F633}"/>
              </a:ext>
            </a:extLst>
          </p:cNvPr>
          <p:cNvSpPr/>
          <p:nvPr/>
        </p:nvSpPr>
        <p:spPr>
          <a:xfrm>
            <a:off x="17384249" y="1417152"/>
            <a:ext cx="4568008" cy="320040"/>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Key Results</a:t>
            </a:r>
          </a:p>
        </p:txBody>
      </p:sp>
      <p:sp>
        <p:nvSpPr>
          <p:cNvPr id="32" name="Rectangle 31">
            <a:extLst>
              <a:ext uri="{FF2B5EF4-FFF2-40B4-BE49-F238E27FC236}">
                <a16:creationId xmlns:a16="http://schemas.microsoft.com/office/drawing/2014/main" id="{BB0E0258-0C3C-4D22-9662-8BFF682DA311}"/>
              </a:ext>
            </a:extLst>
          </p:cNvPr>
          <p:cNvSpPr/>
          <p:nvPr/>
        </p:nvSpPr>
        <p:spPr>
          <a:xfrm>
            <a:off x="17286275" y="1757161"/>
            <a:ext cx="4861343" cy="1815882"/>
          </a:xfrm>
          <a:prstGeom prst="rect">
            <a:avLst/>
          </a:prstGeom>
        </p:spPr>
        <p:txBody>
          <a:bodyPr wrap="square">
            <a:spAutoFit/>
          </a:bodyPr>
          <a:lstStyle/>
          <a:p>
            <a:r>
              <a:rPr lang="en-US" sz="1400" b="1" dirty="0"/>
              <a:t>The overall annual HCV testing percentage was 30.3%. More testing in NH black and Hispanic/Latino vs. NH white (P&lt;0.05).</a:t>
            </a:r>
          </a:p>
          <a:p>
            <a:r>
              <a:rPr lang="en-US" sz="1400" b="1" dirty="0"/>
              <a:t>Multivariable factors positively associated with HCV testing:</a:t>
            </a:r>
          </a:p>
          <a:p>
            <a:pPr marL="91440" indent="-274320">
              <a:buFont typeface="Arial" panose="020B0604020202020204" pitchFamily="34" charset="0"/>
              <a:buChar char="•"/>
            </a:pPr>
            <a:r>
              <a:rPr lang="en-US" sz="1400" b="1" dirty="0"/>
              <a:t>Later year of HIV diagnosis vs. year of 2000 or before</a:t>
            </a:r>
          </a:p>
          <a:p>
            <a:pPr marL="91440" indent="-274320">
              <a:buFont typeface="Arial" panose="020B0604020202020204" pitchFamily="34" charset="0"/>
              <a:buChar char="•"/>
            </a:pPr>
            <a:r>
              <a:rPr lang="en-US" sz="1400" b="1" dirty="0"/>
              <a:t>Public vs. private insurance</a:t>
            </a:r>
          </a:p>
          <a:p>
            <a:pPr marL="91440" indent="-274320">
              <a:buFont typeface="Arial" panose="020B0604020202020204" pitchFamily="34" charset="0"/>
              <a:buChar char="•"/>
            </a:pPr>
            <a:r>
              <a:rPr lang="en-US" sz="1400" b="1" dirty="0"/>
              <a:t>Sexually transmitted disease or HBV infection </a:t>
            </a:r>
          </a:p>
          <a:p>
            <a:pPr marL="91440" indent="-274320">
              <a:buFont typeface="Arial" panose="020B0604020202020204" pitchFamily="34" charset="0"/>
              <a:buChar char="•"/>
            </a:pPr>
            <a:r>
              <a:rPr lang="en-US" sz="1400" b="1" dirty="0"/>
              <a:t>Elevated liver enzyme levels</a:t>
            </a:r>
          </a:p>
          <a:p>
            <a:r>
              <a:rPr lang="en-US" sz="1400" b="1" dirty="0"/>
              <a:t>Race/ethnicity was not associated with HCV testing.</a:t>
            </a:r>
          </a:p>
        </p:txBody>
      </p:sp>
      <p:sp>
        <p:nvSpPr>
          <p:cNvPr id="33" name="Rectangle 32">
            <a:extLst>
              <a:ext uri="{FF2B5EF4-FFF2-40B4-BE49-F238E27FC236}">
                <a16:creationId xmlns:a16="http://schemas.microsoft.com/office/drawing/2014/main" id="{AA2D47C4-ED24-4948-B900-FED3487800F7}"/>
              </a:ext>
            </a:extLst>
          </p:cNvPr>
          <p:cNvSpPr/>
          <p:nvPr/>
        </p:nvSpPr>
        <p:spPr>
          <a:xfrm>
            <a:off x="17346984" y="3792344"/>
            <a:ext cx="4763369" cy="1169551"/>
          </a:xfrm>
          <a:prstGeom prst="rect">
            <a:avLst/>
          </a:prstGeom>
        </p:spPr>
        <p:txBody>
          <a:bodyPr wrap="square">
            <a:spAutoFit/>
          </a:bodyPr>
          <a:lstStyle/>
          <a:p>
            <a:r>
              <a:rPr lang="en-US" sz="1400" b="1" dirty="0"/>
              <a:t>Might  underestimate HCV testing percentage because of including HIV-positive MSM who had:</a:t>
            </a:r>
          </a:p>
          <a:p>
            <a:pPr marL="91440" indent="-274320">
              <a:buFont typeface="Arial" panose="020B0604020202020204" pitchFamily="34" charset="0"/>
              <a:buChar char="•"/>
            </a:pPr>
            <a:r>
              <a:rPr lang="en-US" sz="1400" b="1" dirty="0"/>
              <a:t>No sexual activities</a:t>
            </a:r>
          </a:p>
          <a:p>
            <a:pPr marL="91440" indent="-274320">
              <a:buFont typeface="Arial" panose="020B0604020202020204" pitchFamily="34" charset="0"/>
              <a:buChar char="•"/>
            </a:pPr>
            <a:r>
              <a:rPr lang="en-US" sz="1400" b="1" dirty="0"/>
              <a:t>No </a:t>
            </a:r>
            <a:r>
              <a:rPr lang="en-US" sz="1400" b="1" dirty="0" err="1"/>
              <a:t>condomless</a:t>
            </a:r>
            <a:r>
              <a:rPr lang="en-US" sz="1400" b="1" dirty="0"/>
              <a:t> sex during the observation</a:t>
            </a:r>
          </a:p>
          <a:p>
            <a:endParaRPr lang="en-US" sz="1400" b="1" dirty="0"/>
          </a:p>
        </p:txBody>
      </p:sp>
      <p:sp>
        <p:nvSpPr>
          <p:cNvPr id="40" name="Rectangle 39">
            <a:extLst>
              <a:ext uri="{FF2B5EF4-FFF2-40B4-BE49-F238E27FC236}">
                <a16:creationId xmlns:a16="http://schemas.microsoft.com/office/drawing/2014/main" id="{400D59C6-39B5-4CC1-A681-9DFF9A08905E}"/>
              </a:ext>
            </a:extLst>
          </p:cNvPr>
          <p:cNvSpPr/>
          <p:nvPr/>
        </p:nvSpPr>
        <p:spPr>
          <a:xfrm>
            <a:off x="17353009" y="3513858"/>
            <a:ext cx="4568008" cy="320040"/>
          </a:xfrm>
          <a:prstGeom prst="rect">
            <a:avLst/>
          </a:prstGeom>
          <a:solidFill>
            <a:srgbClr val="9A4E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a:r>
              <a:rPr lang="en-US" sz="2400" b="1" dirty="0">
                <a:solidFill>
                  <a:schemeClr val="bg2"/>
                </a:solidFill>
              </a:rPr>
              <a:t>Limitations</a:t>
            </a:r>
          </a:p>
        </p:txBody>
      </p:sp>
      <p:pic>
        <p:nvPicPr>
          <p:cNvPr id="3" name="Picture 2">
            <a:extLst>
              <a:ext uri="{FF2B5EF4-FFF2-40B4-BE49-F238E27FC236}">
                <a16:creationId xmlns:a16="http://schemas.microsoft.com/office/drawing/2014/main" id="{AE3199CB-0492-48DD-B1A6-7B3D7149F421}"/>
              </a:ext>
            </a:extLst>
          </p:cNvPr>
          <p:cNvPicPr>
            <a:picLocks noChangeAspect="1"/>
          </p:cNvPicPr>
          <p:nvPr/>
        </p:nvPicPr>
        <p:blipFill>
          <a:blip r:embed="rId5"/>
          <a:stretch>
            <a:fillRect/>
          </a:stretch>
        </p:blipFill>
        <p:spPr>
          <a:xfrm>
            <a:off x="249995" y="8828812"/>
            <a:ext cx="5525271" cy="1514687"/>
          </a:xfrm>
          <a:prstGeom prst="rect">
            <a:avLst/>
          </a:prstGeom>
        </p:spPr>
      </p:pic>
      <p:graphicFrame>
        <p:nvGraphicFramePr>
          <p:cNvPr id="7" name="Table 6">
            <a:extLst>
              <a:ext uri="{FF2B5EF4-FFF2-40B4-BE49-F238E27FC236}">
                <a16:creationId xmlns:a16="http://schemas.microsoft.com/office/drawing/2014/main" id="{15489860-DEBE-4291-B2DD-3FCFC9F26B0B}"/>
              </a:ext>
            </a:extLst>
          </p:cNvPr>
          <p:cNvGraphicFramePr>
            <a:graphicFrameLocks noGrp="1"/>
          </p:cNvGraphicFramePr>
          <p:nvPr>
            <p:extLst>
              <p:ext uri="{D42A27DB-BD31-4B8C-83A1-F6EECF244321}">
                <p14:modId xmlns:p14="http://schemas.microsoft.com/office/powerpoint/2010/main" val="635794418"/>
              </p:ext>
            </p:extLst>
          </p:nvPr>
        </p:nvGraphicFramePr>
        <p:xfrm>
          <a:off x="12712926" y="2517340"/>
          <a:ext cx="4379224" cy="7193280"/>
        </p:xfrm>
        <a:graphic>
          <a:graphicData uri="http://schemas.openxmlformats.org/drawingml/2006/table">
            <a:tbl>
              <a:tblPr firstRow="1" firstCol="1" bandRow="1">
                <a:tableStyleId>{3B4B98B0-60AC-42C2-AFA5-B58CD77FA1E5}</a:tableStyleId>
              </a:tblPr>
              <a:tblGrid>
                <a:gridCol w="1523565">
                  <a:extLst>
                    <a:ext uri="{9D8B030D-6E8A-4147-A177-3AD203B41FA5}">
                      <a16:colId xmlns:a16="http://schemas.microsoft.com/office/drawing/2014/main" val="395196501"/>
                    </a:ext>
                  </a:extLst>
                </a:gridCol>
                <a:gridCol w="882957">
                  <a:extLst>
                    <a:ext uri="{9D8B030D-6E8A-4147-A177-3AD203B41FA5}">
                      <a16:colId xmlns:a16="http://schemas.microsoft.com/office/drawing/2014/main" val="59882708"/>
                    </a:ext>
                  </a:extLst>
                </a:gridCol>
                <a:gridCol w="547608">
                  <a:extLst>
                    <a:ext uri="{9D8B030D-6E8A-4147-A177-3AD203B41FA5}">
                      <a16:colId xmlns:a16="http://schemas.microsoft.com/office/drawing/2014/main" val="1299149772"/>
                    </a:ext>
                  </a:extLst>
                </a:gridCol>
                <a:gridCol w="886239">
                  <a:extLst>
                    <a:ext uri="{9D8B030D-6E8A-4147-A177-3AD203B41FA5}">
                      <a16:colId xmlns:a16="http://schemas.microsoft.com/office/drawing/2014/main" val="1606544127"/>
                    </a:ext>
                  </a:extLst>
                </a:gridCol>
                <a:gridCol w="538855">
                  <a:extLst>
                    <a:ext uri="{9D8B030D-6E8A-4147-A177-3AD203B41FA5}">
                      <a16:colId xmlns:a16="http://schemas.microsoft.com/office/drawing/2014/main" val="3731208503"/>
                    </a:ext>
                  </a:extLst>
                </a:gridCol>
              </a:tblGrid>
              <a:tr h="266966">
                <a:tc>
                  <a:txBody>
                    <a:bodyPr/>
                    <a:lstStyle/>
                    <a:p>
                      <a:pPr marL="0" marR="0">
                        <a:lnSpc>
                          <a:spcPct val="115000"/>
                        </a:lnSpc>
                        <a:spcBef>
                          <a:spcPts val="0"/>
                        </a:spcBef>
                        <a:spcAft>
                          <a:spcPts val="0"/>
                        </a:spcAft>
                      </a:pPr>
                      <a:r>
                        <a:rPr lang="en-US" sz="800">
                          <a:effectLst/>
                        </a:rPr>
                        <a:t>Participant characteristics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Univariate OR (95% CI)</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P-value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Multivariable OR (95% CI)</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P-value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120326585"/>
                  </a:ext>
                </a:extLst>
              </a:tr>
              <a:tr h="131295">
                <a:tc>
                  <a:txBody>
                    <a:bodyPr/>
                    <a:lstStyle/>
                    <a:p>
                      <a:pPr marL="0" marR="0">
                        <a:lnSpc>
                          <a:spcPct val="115000"/>
                        </a:lnSpc>
                        <a:spcBef>
                          <a:spcPts val="0"/>
                        </a:spcBef>
                        <a:spcAft>
                          <a:spcPts val="0"/>
                        </a:spcAft>
                      </a:pPr>
                      <a:r>
                        <a:rPr lang="en-US" sz="800">
                          <a:effectLst/>
                        </a:rPr>
                        <a:t>Age, years**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73882122"/>
                  </a:ext>
                </a:extLst>
              </a:tr>
              <a:tr h="131295">
                <a:tc>
                  <a:txBody>
                    <a:bodyPr/>
                    <a:lstStyle/>
                    <a:p>
                      <a:pPr marL="0" marR="0">
                        <a:lnSpc>
                          <a:spcPct val="115000"/>
                        </a:lnSpc>
                        <a:spcBef>
                          <a:spcPts val="0"/>
                        </a:spcBef>
                        <a:spcAft>
                          <a:spcPts val="0"/>
                        </a:spcAft>
                      </a:pPr>
                      <a:r>
                        <a:rPr lang="en-US" sz="800">
                          <a:effectLst/>
                        </a:rPr>
                        <a:t>   &lt; 30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1.29 (1.09-1.52)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1.05 (0.89-1.24)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0.59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742929418"/>
                  </a:ext>
                </a:extLst>
              </a:tr>
              <a:tr h="131295">
                <a:tc>
                  <a:txBody>
                    <a:bodyPr/>
                    <a:lstStyle/>
                    <a:p>
                      <a:pPr marL="0" marR="0">
                        <a:lnSpc>
                          <a:spcPct val="115000"/>
                        </a:lnSpc>
                        <a:spcBef>
                          <a:spcPts val="0"/>
                        </a:spcBef>
                        <a:spcAft>
                          <a:spcPts val="0"/>
                        </a:spcAft>
                      </a:pPr>
                      <a:r>
                        <a:rPr lang="en-US" sz="800">
                          <a:effectLst/>
                        </a:rPr>
                        <a:t>   30-39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1.09 (0.95-1.24)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0.21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0.97 (0.85-1.11)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0.65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736670547"/>
                  </a:ext>
                </a:extLst>
              </a:tr>
              <a:tr h="131295">
                <a:tc>
                  <a:txBody>
                    <a:bodyPr/>
                    <a:lstStyle/>
                    <a:p>
                      <a:pPr marL="0" marR="0">
                        <a:lnSpc>
                          <a:spcPct val="115000"/>
                        </a:lnSpc>
                        <a:spcBef>
                          <a:spcPts val="0"/>
                        </a:spcBef>
                        <a:spcAft>
                          <a:spcPts val="0"/>
                        </a:spcAft>
                      </a:pPr>
                      <a:r>
                        <a:rPr lang="en-US" sz="800">
                          <a:effectLst/>
                        </a:rPr>
                        <a:t>   40-49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1.09 (0.96-1.24)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1.05 (0.92-1.19)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0.46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558535126"/>
                  </a:ext>
                </a:extLst>
              </a:tr>
              <a:tr h="131295">
                <a:tc>
                  <a:txBody>
                    <a:bodyPr/>
                    <a:lstStyle/>
                    <a:p>
                      <a:pPr marL="0" marR="0">
                        <a:lnSpc>
                          <a:spcPct val="115000"/>
                        </a:lnSpc>
                        <a:spcBef>
                          <a:spcPts val="0"/>
                        </a:spcBef>
                        <a:spcAft>
                          <a:spcPts val="0"/>
                        </a:spcAft>
                      </a:pPr>
                      <a:r>
                        <a:rPr lang="en-US" sz="800">
                          <a:effectLst/>
                        </a:rPr>
                        <a:t>   ≥ 50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012265438"/>
                  </a:ext>
                </a:extLst>
              </a:tr>
              <a:tr h="131295">
                <a:tc>
                  <a:txBody>
                    <a:bodyPr/>
                    <a:lstStyle/>
                    <a:p>
                      <a:pPr marL="0" marR="0">
                        <a:lnSpc>
                          <a:spcPct val="115000"/>
                        </a:lnSpc>
                        <a:spcBef>
                          <a:spcPts val="0"/>
                        </a:spcBef>
                        <a:spcAft>
                          <a:spcPts val="0"/>
                        </a:spcAft>
                      </a:pPr>
                      <a:r>
                        <a:rPr lang="en-US" sz="800">
                          <a:effectLst/>
                        </a:rPr>
                        <a:t>Race/ethnicity</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615724228"/>
                  </a:ext>
                </a:extLst>
              </a:tr>
              <a:tr h="131295">
                <a:tc>
                  <a:txBody>
                    <a:bodyPr/>
                    <a:lstStyle/>
                    <a:p>
                      <a:pPr marL="0" marR="0">
                        <a:lnSpc>
                          <a:spcPct val="115000"/>
                        </a:lnSpc>
                        <a:spcBef>
                          <a:spcPts val="0"/>
                        </a:spcBef>
                        <a:spcAft>
                          <a:spcPts val="0"/>
                        </a:spcAft>
                      </a:pPr>
                      <a:r>
                        <a:rPr lang="en-US" sz="800">
                          <a:effectLst/>
                        </a:rPr>
                        <a:t>   NHW</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568847287"/>
                  </a:ext>
                </a:extLst>
              </a:tr>
              <a:tr h="131295">
                <a:tc>
                  <a:txBody>
                    <a:bodyPr/>
                    <a:lstStyle/>
                    <a:p>
                      <a:pPr marL="0" marR="0">
                        <a:lnSpc>
                          <a:spcPct val="115000"/>
                        </a:lnSpc>
                        <a:spcBef>
                          <a:spcPts val="0"/>
                        </a:spcBef>
                        <a:spcAft>
                          <a:spcPts val="0"/>
                        </a:spcAft>
                      </a:pPr>
                      <a:r>
                        <a:rPr lang="en-US" sz="800">
                          <a:effectLst/>
                        </a:rPr>
                        <a:t>   NHB</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1.28 (1.10-1.49)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1.09 (0.92-1.30)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0.32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964909355"/>
                  </a:ext>
                </a:extLst>
              </a:tr>
              <a:tr h="131295">
                <a:tc>
                  <a:txBody>
                    <a:bodyPr/>
                    <a:lstStyle/>
                    <a:p>
                      <a:pPr marL="0" marR="0">
                        <a:lnSpc>
                          <a:spcPct val="115000"/>
                        </a:lnSpc>
                        <a:spcBef>
                          <a:spcPts val="0"/>
                        </a:spcBef>
                        <a:spcAft>
                          <a:spcPts val="0"/>
                        </a:spcAft>
                      </a:pPr>
                      <a:r>
                        <a:rPr lang="en-US" sz="800">
                          <a:effectLst/>
                        </a:rPr>
                        <a:t>   Hispanic/Latino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1.25 (1.00-1.56)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0.048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1.10 (0.87-1.40)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0.41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715543255"/>
                  </a:ext>
                </a:extLst>
              </a:tr>
              <a:tr h="131295">
                <a:tc>
                  <a:txBody>
                    <a:bodyPr/>
                    <a:lstStyle/>
                    <a:p>
                      <a:pPr marL="0" marR="0">
                        <a:lnSpc>
                          <a:spcPct val="115000"/>
                        </a:lnSpc>
                        <a:spcBef>
                          <a:spcPts val="0"/>
                        </a:spcBef>
                        <a:spcAft>
                          <a:spcPts val="0"/>
                        </a:spcAft>
                      </a:pPr>
                      <a:r>
                        <a:rPr lang="en-US" sz="800">
                          <a:effectLst/>
                        </a:rPr>
                        <a:t>   Other</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1.29 (0.87-1.90)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0.20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1.18 (0.80-1.75)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0.41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795409416"/>
                  </a:ext>
                </a:extLst>
              </a:tr>
              <a:tr h="131076">
                <a:tc>
                  <a:txBody>
                    <a:bodyPr/>
                    <a:lstStyle/>
                    <a:p>
                      <a:pPr marL="0" marR="0">
                        <a:lnSpc>
                          <a:spcPct val="115000"/>
                        </a:lnSpc>
                        <a:spcBef>
                          <a:spcPts val="0"/>
                        </a:spcBef>
                        <a:spcAft>
                          <a:spcPts val="0"/>
                        </a:spcAft>
                      </a:pPr>
                      <a:r>
                        <a:rPr lang="en-US" sz="800">
                          <a:effectLst/>
                        </a:rPr>
                        <a:t>Year of HIV diagnosis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979034972"/>
                  </a:ext>
                </a:extLst>
              </a:tr>
              <a:tr h="131295">
                <a:tc>
                  <a:txBody>
                    <a:bodyPr/>
                    <a:lstStyle/>
                    <a:p>
                      <a:pPr marL="0" marR="0">
                        <a:lnSpc>
                          <a:spcPct val="115000"/>
                        </a:lnSpc>
                        <a:spcBef>
                          <a:spcPts val="0"/>
                        </a:spcBef>
                        <a:spcAft>
                          <a:spcPts val="0"/>
                        </a:spcAft>
                      </a:pPr>
                      <a:r>
                        <a:rPr lang="en-US" sz="800">
                          <a:effectLst/>
                        </a:rPr>
                        <a:t>   ≤ 2000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30544906"/>
                  </a:ext>
                </a:extLst>
              </a:tr>
              <a:tr h="131295">
                <a:tc>
                  <a:txBody>
                    <a:bodyPr/>
                    <a:lstStyle/>
                    <a:p>
                      <a:pPr marL="0" marR="0">
                        <a:lnSpc>
                          <a:spcPct val="115000"/>
                        </a:lnSpc>
                        <a:spcBef>
                          <a:spcPts val="0"/>
                        </a:spcBef>
                        <a:spcAft>
                          <a:spcPts val="0"/>
                        </a:spcAft>
                      </a:pPr>
                      <a:r>
                        <a:rPr lang="en-US" sz="800">
                          <a:effectLst/>
                        </a:rPr>
                        <a:t>   2001-2010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1.20 (1.04-1.38)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0.015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1.14 (0.98-1.33)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724218632"/>
                  </a:ext>
                </a:extLst>
              </a:tr>
              <a:tr h="131295">
                <a:tc>
                  <a:txBody>
                    <a:bodyPr/>
                    <a:lstStyle/>
                    <a:p>
                      <a:pPr marL="0" marR="0">
                        <a:lnSpc>
                          <a:spcPct val="115000"/>
                        </a:lnSpc>
                        <a:spcBef>
                          <a:spcPts val="0"/>
                        </a:spcBef>
                        <a:spcAft>
                          <a:spcPts val="0"/>
                        </a:spcAft>
                      </a:pPr>
                      <a:r>
                        <a:rPr lang="en-US" sz="800">
                          <a:effectLst/>
                        </a:rPr>
                        <a:t>   2011-2018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1.77 (1.45-2.15)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1.54 (1.16-2.04)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44264187"/>
                  </a:ext>
                </a:extLst>
              </a:tr>
              <a:tr h="131295">
                <a:tc>
                  <a:txBody>
                    <a:bodyPr/>
                    <a:lstStyle/>
                    <a:p>
                      <a:pPr marL="0" marR="0">
                        <a:lnSpc>
                          <a:spcPct val="115000"/>
                        </a:lnSpc>
                        <a:spcBef>
                          <a:spcPts val="0"/>
                        </a:spcBef>
                        <a:spcAft>
                          <a:spcPts val="0"/>
                        </a:spcAft>
                      </a:pPr>
                      <a:r>
                        <a:rPr lang="en-US" sz="800">
                          <a:effectLst/>
                        </a:rPr>
                        <a:t>AIDS diagnosis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728402815"/>
                  </a:ext>
                </a:extLst>
              </a:tr>
              <a:tr h="131295">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0.91 (0.79-1.03)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0.89 (0.77-1.03)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909404049"/>
                  </a:ext>
                </a:extLst>
              </a:tr>
              <a:tr h="131295">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962520738"/>
                  </a:ext>
                </a:extLst>
              </a:tr>
              <a:tr h="131295">
                <a:tc>
                  <a:txBody>
                    <a:bodyPr/>
                    <a:lstStyle/>
                    <a:p>
                      <a:pPr marL="0" marR="0">
                        <a:lnSpc>
                          <a:spcPct val="115000"/>
                        </a:lnSpc>
                        <a:spcBef>
                          <a:spcPts val="0"/>
                        </a:spcBef>
                        <a:spcAft>
                          <a:spcPts val="0"/>
                        </a:spcAft>
                      </a:pPr>
                      <a:r>
                        <a:rPr lang="en-US" sz="800">
                          <a:effectLst/>
                        </a:rPr>
                        <a:t>Insurance**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696973056"/>
                  </a:ext>
                </a:extLst>
              </a:tr>
              <a:tr h="131295">
                <a:tc>
                  <a:txBody>
                    <a:bodyPr/>
                    <a:lstStyle/>
                    <a:p>
                      <a:pPr marL="0" marR="0">
                        <a:lnSpc>
                          <a:spcPct val="115000"/>
                        </a:lnSpc>
                        <a:spcBef>
                          <a:spcPts val="0"/>
                        </a:spcBef>
                        <a:spcAft>
                          <a:spcPts val="0"/>
                        </a:spcAft>
                      </a:pPr>
                      <a:r>
                        <a:rPr lang="en-US" sz="800">
                          <a:effectLst/>
                        </a:rPr>
                        <a:t>   Private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445251005"/>
                  </a:ext>
                </a:extLst>
              </a:tr>
              <a:tr h="131295">
                <a:tc>
                  <a:txBody>
                    <a:bodyPr/>
                    <a:lstStyle/>
                    <a:p>
                      <a:pPr marL="0" marR="0">
                        <a:lnSpc>
                          <a:spcPct val="115000"/>
                        </a:lnSpc>
                        <a:spcBef>
                          <a:spcPts val="0"/>
                        </a:spcBef>
                        <a:spcAft>
                          <a:spcPts val="0"/>
                        </a:spcAft>
                      </a:pPr>
                      <a:r>
                        <a:rPr lang="en-US" sz="800">
                          <a:effectLst/>
                        </a:rPr>
                        <a:t>   Public</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1.61 (1.38-1.88)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1.21 (1.06-1.39)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362484604"/>
                  </a:ext>
                </a:extLst>
              </a:tr>
              <a:tr h="131295">
                <a:tc>
                  <a:txBody>
                    <a:bodyPr/>
                    <a:lstStyle/>
                    <a:p>
                      <a:pPr marL="0" marR="0">
                        <a:lnSpc>
                          <a:spcPct val="115000"/>
                        </a:lnSpc>
                        <a:spcBef>
                          <a:spcPts val="0"/>
                        </a:spcBef>
                        <a:spcAft>
                          <a:spcPts val="0"/>
                        </a:spcAft>
                      </a:pPr>
                      <a:r>
                        <a:rPr lang="en-US" sz="800">
                          <a:effectLst/>
                        </a:rPr>
                        <a:t>   Other/unknown payer</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1.85 (1.51-2.25)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1.17 (1.00-1.37)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0.057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277736540"/>
                  </a:ext>
                </a:extLst>
              </a:tr>
              <a:tr h="131295">
                <a:tc>
                  <a:txBody>
                    <a:bodyPr/>
                    <a:lstStyle/>
                    <a:p>
                      <a:pPr marL="0" marR="0">
                        <a:lnSpc>
                          <a:spcPct val="115000"/>
                        </a:lnSpc>
                        <a:spcBef>
                          <a:spcPts val="0"/>
                        </a:spcBef>
                        <a:spcAft>
                          <a:spcPts val="0"/>
                        </a:spcAft>
                      </a:pPr>
                      <a:r>
                        <a:rPr lang="en-US" sz="800">
                          <a:effectLst/>
                        </a:rPr>
                        <a:t>HOPS clinic type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230220474"/>
                  </a:ext>
                </a:extLst>
              </a:tr>
              <a:tr h="131295">
                <a:tc>
                  <a:txBody>
                    <a:bodyPr/>
                    <a:lstStyle/>
                    <a:p>
                      <a:pPr marL="0" marR="0">
                        <a:lnSpc>
                          <a:spcPct val="115000"/>
                        </a:lnSpc>
                        <a:spcBef>
                          <a:spcPts val="0"/>
                        </a:spcBef>
                        <a:spcAft>
                          <a:spcPts val="0"/>
                        </a:spcAft>
                      </a:pPr>
                      <a:r>
                        <a:rPr lang="en-US" sz="800">
                          <a:effectLst/>
                        </a:rPr>
                        <a:t>   Private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958592325"/>
                  </a:ext>
                </a:extLst>
              </a:tr>
              <a:tr h="131295">
                <a:tc>
                  <a:txBody>
                    <a:bodyPr/>
                    <a:lstStyle/>
                    <a:p>
                      <a:pPr marL="0" marR="0">
                        <a:lnSpc>
                          <a:spcPct val="115000"/>
                        </a:lnSpc>
                        <a:spcBef>
                          <a:spcPts val="0"/>
                        </a:spcBef>
                        <a:spcAft>
                          <a:spcPts val="0"/>
                        </a:spcAft>
                      </a:pPr>
                      <a:r>
                        <a:rPr lang="en-US" sz="800">
                          <a:effectLst/>
                        </a:rPr>
                        <a:t>   Public</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1.22 (1.06-1.42)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0.91 (0.77-1.09)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0.31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280484952"/>
                  </a:ext>
                </a:extLst>
              </a:tr>
              <a:tr h="131295">
                <a:tc>
                  <a:txBody>
                    <a:bodyPr/>
                    <a:lstStyle/>
                    <a:p>
                      <a:pPr marL="0" marR="0">
                        <a:lnSpc>
                          <a:spcPct val="115000"/>
                        </a:lnSpc>
                        <a:spcBef>
                          <a:spcPts val="0"/>
                        </a:spcBef>
                        <a:spcAft>
                          <a:spcPts val="0"/>
                        </a:spcAft>
                      </a:pPr>
                      <a:r>
                        <a:rPr lang="en-US" sz="800">
                          <a:effectLst/>
                        </a:rPr>
                        <a:t>Current/prior tobacco smoker</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1.11 (0.97-1.27)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1.14 (1.00-1.31)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0.058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80112489"/>
                  </a:ext>
                </a:extLst>
              </a:tr>
              <a:tr h="131295">
                <a:tc>
                  <a:txBody>
                    <a:bodyPr/>
                    <a:lstStyle/>
                    <a:p>
                      <a:pPr marL="0" marR="0">
                        <a:lnSpc>
                          <a:spcPct val="115000"/>
                        </a:lnSpc>
                        <a:spcBef>
                          <a:spcPts val="0"/>
                        </a:spcBef>
                        <a:spcAft>
                          <a:spcPts val="0"/>
                        </a:spcAft>
                      </a:pPr>
                      <a:r>
                        <a:rPr lang="en-US" sz="800">
                          <a:effectLst/>
                        </a:rPr>
                        <a:t>CD4+ cell count, cells/mm</a:t>
                      </a:r>
                      <a:r>
                        <a:rPr lang="en-US" sz="800" baseline="30000">
                          <a:effectLst/>
                        </a:rPr>
                        <a:t>3</a:t>
                      </a:r>
                      <a:r>
                        <a:rPr lang="en-US" sz="800">
                          <a:effectLst/>
                        </a:rPr>
                        <a: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152703059"/>
                  </a:ext>
                </a:extLst>
              </a:tr>
              <a:tr h="131295">
                <a:tc>
                  <a:txBody>
                    <a:bodyPr/>
                    <a:lstStyle/>
                    <a:p>
                      <a:pPr marL="0" marR="0">
                        <a:lnSpc>
                          <a:spcPct val="115000"/>
                        </a:lnSpc>
                        <a:spcBef>
                          <a:spcPts val="0"/>
                        </a:spcBef>
                        <a:spcAft>
                          <a:spcPts val="0"/>
                        </a:spcAft>
                      </a:pPr>
                      <a:r>
                        <a:rPr lang="en-US" sz="800">
                          <a:effectLst/>
                        </a:rPr>
                        <a:t>   &lt; 200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1.20 (0.93-1.54)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1.23 (0.95-1.61)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970962430"/>
                  </a:ext>
                </a:extLst>
              </a:tr>
              <a:tr h="131295">
                <a:tc>
                  <a:txBody>
                    <a:bodyPr/>
                    <a:lstStyle/>
                    <a:p>
                      <a:pPr marL="0" marR="0">
                        <a:lnSpc>
                          <a:spcPct val="115000"/>
                        </a:lnSpc>
                        <a:spcBef>
                          <a:spcPts val="0"/>
                        </a:spcBef>
                        <a:spcAft>
                          <a:spcPts val="0"/>
                        </a:spcAft>
                      </a:pPr>
                      <a:r>
                        <a:rPr lang="en-US" sz="800">
                          <a:effectLst/>
                        </a:rPr>
                        <a:t>   200-349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1.18 (0.99-1.42)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1.26 (1.05-1.50)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0.013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398366474"/>
                  </a:ext>
                </a:extLst>
              </a:tr>
              <a:tr h="131295">
                <a:tc>
                  <a:txBody>
                    <a:bodyPr/>
                    <a:lstStyle/>
                    <a:p>
                      <a:pPr marL="0" marR="0">
                        <a:lnSpc>
                          <a:spcPct val="115000"/>
                        </a:lnSpc>
                        <a:spcBef>
                          <a:spcPts val="0"/>
                        </a:spcBef>
                        <a:spcAft>
                          <a:spcPts val="0"/>
                        </a:spcAft>
                      </a:pPr>
                      <a:r>
                        <a:rPr lang="en-US" sz="800">
                          <a:effectLst/>
                        </a:rPr>
                        <a:t>   350-499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1.10 (0.97-1.25)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0.14</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1.25 (1.10-1.42)</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01734623"/>
                  </a:ext>
                </a:extLst>
              </a:tr>
              <a:tr h="131295">
                <a:tc>
                  <a:txBody>
                    <a:bodyPr/>
                    <a:lstStyle/>
                    <a:p>
                      <a:pPr marL="0" marR="0">
                        <a:lnSpc>
                          <a:spcPct val="115000"/>
                        </a:lnSpc>
                        <a:spcBef>
                          <a:spcPts val="0"/>
                        </a:spcBef>
                        <a:spcAft>
                          <a:spcPts val="0"/>
                        </a:spcAft>
                      </a:pPr>
                      <a:r>
                        <a:rPr lang="en-US" sz="800">
                          <a:effectLst/>
                        </a:rPr>
                        <a:t>   500+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79545603"/>
                  </a:ext>
                </a:extLst>
              </a:tr>
              <a:tr h="131295">
                <a:tc>
                  <a:txBody>
                    <a:bodyPr/>
                    <a:lstStyle/>
                    <a:p>
                      <a:pPr marL="0" marR="0">
                        <a:lnSpc>
                          <a:spcPct val="115000"/>
                        </a:lnSpc>
                        <a:spcBef>
                          <a:spcPts val="0"/>
                        </a:spcBef>
                        <a:spcAft>
                          <a:spcPts val="0"/>
                        </a:spcAft>
                      </a:pPr>
                      <a:r>
                        <a:rPr lang="en-US" sz="800">
                          <a:effectLst/>
                        </a:rPr>
                        <a:t>Viral load, copies/mL**</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026618414"/>
                  </a:ext>
                </a:extLst>
              </a:tr>
              <a:tr h="131295">
                <a:tc>
                  <a:txBody>
                    <a:bodyPr/>
                    <a:lstStyle/>
                    <a:p>
                      <a:pPr marL="0" marR="0">
                        <a:lnSpc>
                          <a:spcPct val="115000"/>
                        </a:lnSpc>
                        <a:spcBef>
                          <a:spcPts val="0"/>
                        </a:spcBef>
                        <a:spcAft>
                          <a:spcPts val="0"/>
                        </a:spcAft>
                      </a:pPr>
                      <a:r>
                        <a:rPr lang="en-US" sz="800">
                          <a:effectLst/>
                        </a:rPr>
                        <a:t>   &lt; 200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119988597"/>
                  </a:ext>
                </a:extLst>
              </a:tr>
              <a:tr h="131295">
                <a:tc>
                  <a:txBody>
                    <a:bodyPr/>
                    <a:lstStyle/>
                    <a:p>
                      <a:pPr marL="0" marR="0">
                        <a:lnSpc>
                          <a:spcPct val="115000"/>
                        </a:lnSpc>
                        <a:spcBef>
                          <a:spcPts val="0"/>
                        </a:spcBef>
                        <a:spcAft>
                          <a:spcPts val="0"/>
                        </a:spcAft>
                      </a:pPr>
                      <a:r>
                        <a:rPr lang="en-US" sz="800">
                          <a:effectLst/>
                        </a:rPr>
                        <a:t>   200-999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1.65 (1.22-2.23)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1.37 (1.24-2.25)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308453571"/>
                  </a:ext>
                </a:extLst>
              </a:tr>
              <a:tr h="131295">
                <a:tc>
                  <a:txBody>
                    <a:bodyPr/>
                    <a:lstStyle/>
                    <a:p>
                      <a:pPr marL="0" marR="0">
                        <a:lnSpc>
                          <a:spcPct val="115000"/>
                        </a:lnSpc>
                        <a:spcBef>
                          <a:spcPts val="0"/>
                        </a:spcBef>
                        <a:spcAft>
                          <a:spcPts val="0"/>
                        </a:spcAft>
                      </a:pPr>
                      <a:r>
                        <a:rPr lang="en-US" sz="800">
                          <a:effectLst/>
                        </a:rPr>
                        <a:t>   1,000-99,999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1.19 (0.95-1.49)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0.13</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1.09 (0.87-1.38)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0.45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00819502"/>
                  </a:ext>
                </a:extLst>
              </a:tr>
              <a:tr h="131295">
                <a:tc>
                  <a:txBody>
                    <a:bodyPr/>
                    <a:lstStyle/>
                    <a:p>
                      <a:pPr marL="0" marR="0">
                        <a:lnSpc>
                          <a:spcPct val="115000"/>
                        </a:lnSpc>
                        <a:spcBef>
                          <a:spcPts val="0"/>
                        </a:spcBef>
                        <a:spcAft>
                          <a:spcPts val="0"/>
                        </a:spcAft>
                      </a:pPr>
                      <a:r>
                        <a:rPr lang="en-US" sz="800">
                          <a:effectLst/>
                        </a:rPr>
                        <a:t>   ≥ 100,000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1.73 (1.01-2.97)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0.047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1.62 (0.95-2.78)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0.08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08264244"/>
                  </a:ext>
                </a:extLst>
              </a:tr>
              <a:tr h="131295">
                <a:tc>
                  <a:txBody>
                    <a:bodyPr/>
                    <a:lstStyle/>
                    <a:p>
                      <a:pPr marL="0" marR="0">
                        <a:lnSpc>
                          <a:spcPct val="115000"/>
                        </a:lnSpc>
                        <a:spcBef>
                          <a:spcPts val="0"/>
                        </a:spcBef>
                        <a:spcAft>
                          <a:spcPts val="0"/>
                        </a:spcAft>
                      </a:pPr>
                      <a:r>
                        <a:rPr lang="en-US" sz="800">
                          <a:effectLst/>
                        </a:rPr>
                        <a:t>ARV history</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985887871"/>
                  </a:ext>
                </a:extLst>
              </a:tr>
              <a:tr h="131295">
                <a:tc>
                  <a:txBody>
                    <a:bodyPr/>
                    <a:lstStyle/>
                    <a:p>
                      <a:pPr marL="0" marR="0">
                        <a:lnSpc>
                          <a:spcPct val="115000"/>
                        </a:lnSpc>
                        <a:spcBef>
                          <a:spcPts val="0"/>
                        </a:spcBef>
                        <a:spcAft>
                          <a:spcPts val="0"/>
                        </a:spcAft>
                      </a:pPr>
                      <a:r>
                        <a:rPr lang="en-US" sz="800">
                          <a:effectLst/>
                        </a:rPr>
                        <a:t>   Experienced</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488225679"/>
                  </a:ext>
                </a:extLst>
              </a:tr>
              <a:tr h="131295">
                <a:tc>
                  <a:txBody>
                    <a:bodyPr/>
                    <a:lstStyle/>
                    <a:p>
                      <a:pPr marL="0" marR="0">
                        <a:lnSpc>
                          <a:spcPct val="115000"/>
                        </a:lnSpc>
                        <a:spcBef>
                          <a:spcPts val="0"/>
                        </a:spcBef>
                        <a:spcAft>
                          <a:spcPts val="0"/>
                        </a:spcAft>
                      </a:pPr>
                      <a:r>
                        <a:rPr lang="en-US" sz="800">
                          <a:effectLst/>
                        </a:rPr>
                        <a:t>   Naïve</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1.48 (1.25-1.77)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0.99 (0.77-1.28)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0.95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601722036"/>
                  </a:ext>
                </a:extLst>
              </a:tr>
              <a:tr h="131295">
                <a:tc>
                  <a:txBody>
                    <a:bodyPr/>
                    <a:lstStyle/>
                    <a:p>
                      <a:pPr marL="0" marR="0">
                        <a:lnSpc>
                          <a:spcPct val="115000"/>
                        </a:lnSpc>
                        <a:spcBef>
                          <a:spcPts val="0"/>
                        </a:spcBef>
                        <a:spcAft>
                          <a:spcPts val="0"/>
                        </a:spcAft>
                      </a:pPr>
                      <a:r>
                        <a:rPr lang="en-US" sz="800">
                          <a:effectLst/>
                        </a:rPr>
                        <a:t>   Other/Unknown</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1.12 (0.66-1.89)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0.67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1.05 (0.62-1.79)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0.86</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077981898"/>
                  </a:ext>
                </a:extLst>
              </a:tr>
              <a:tr h="131295">
                <a:tc gridSpan="2">
                  <a:txBody>
                    <a:bodyPr/>
                    <a:lstStyle/>
                    <a:p>
                      <a:pPr marL="0" marR="0">
                        <a:lnSpc>
                          <a:spcPct val="115000"/>
                        </a:lnSpc>
                        <a:spcBef>
                          <a:spcPts val="0"/>
                        </a:spcBef>
                        <a:spcAft>
                          <a:spcPts val="0"/>
                        </a:spcAft>
                      </a:pPr>
                      <a:r>
                        <a:rPr lang="en-US" sz="800">
                          <a:effectLst/>
                        </a:rPr>
                        <a:t>Chlamydia or Gonorrhea diagnosis**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hMerge="1">
                  <a:txBody>
                    <a:bodyPr/>
                    <a:lstStyle/>
                    <a:p>
                      <a:endParaRPr lang="en-US"/>
                    </a:p>
                  </a:txBody>
                  <a:tcPr/>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450864888"/>
                  </a:ext>
                </a:extLst>
              </a:tr>
              <a:tr h="131295">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1.87 (1.55-2.25)</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1.73 (1.43-2.09)</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061451351"/>
                  </a:ext>
                </a:extLst>
              </a:tr>
              <a:tr h="131295">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510253883"/>
                  </a:ext>
                </a:extLst>
              </a:tr>
              <a:tr h="131295">
                <a:tc>
                  <a:txBody>
                    <a:bodyPr/>
                    <a:lstStyle/>
                    <a:p>
                      <a:pPr marL="0" marR="0">
                        <a:lnSpc>
                          <a:spcPct val="115000"/>
                        </a:lnSpc>
                        <a:spcBef>
                          <a:spcPts val="0"/>
                        </a:spcBef>
                        <a:spcAft>
                          <a:spcPts val="0"/>
                        </a:spcAft>
                      </a:pPr>
                      <a:r>
                        <a:rPr lang="en-US" sz="800">
                          <a:effectLst/>
                        </a:rPr>
                        <a:t>Syphilis diagnosis**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3527689302"/>
                  </a:ext>
                </a:extLst>
              </a:tr>
              <a:tr h="131295">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1.75 (1.46-2.11)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1.55 (1.29-1.87)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755559915"/>
                  </a:ext>
                </a:extLst>
              </a:tr>
              <a:tr h="131295">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928543853"/>
                  </a:ext>
                </a:extLst>
              </a:tr>
              <a:tr h="131295">
                <a:tc>
                  <a:txBody>
                    <a:bodyPr/>
                    <a:lstStyle/>
                    <a:p>
                      <a:pPr marL="0" marR="0">
                        <a:lnSpc>
                          <a:spcPct val="115000"/>
                        </a:lnSpc>
                        <a:spcBef>
                          <a:spcPts val="0"/>
                        </a:spcBef>
                        <a:spcAft>
                          <a:spcPts val="0"/>
                        </a:spcAft>
                      </a:pPr>
                      <a:r>
                        <a:rPr lang="en-US" sz="800">
                          <a:effectLst/>
                        </a:rPr>
                        <a:t>HBV diagnosis**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651327252"/>
                  </a:ext>
                </a:extLst>
              </a:tr>
              <a:tr h="131295">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6.61 (2.84-15.37)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5.73 (2.47-13.30)</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315602393"/>
                  </a:ext>
                </a:extLst>
              </a:tr>
              <a:tr h="131295">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1483467234"/>
                  </a:ext>
                </a:extLst>
              </a:tr>
              <a:tr h="131295">
                <a:tc>
                  <a:txBody>
                    <a:bodyPr/>
                    <a:lstStyle/>
                    <a:p>
                      <a:pPr marL="0" marR="0">
                        <a:lnSpc>
                          <a:spcPct val="115000"/>
                        </a:lnSpc>
                        <a:spcBef>
                          <a:spcPts val="0"/>
                        </a:spcBef>
                        <a:spcAft>
                          <a:spcPts val="0"/>
                        </a:spcAft>
                      </a:pPr>
                      <a:r>
                        <a:rPr lang="en-US" sz="800">
                          <a:effectLst/>
                        </a:rPr>
                        <a:t>AST or ALT &gt; 2.5x ULN**</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4243484965"/>
                  </a:ext>
                </a:extLst>
              </a:tr>
              <a:tr h="131295">
                <a:tc>
                  <a:txBody>
                    <a:bodyPr/>
                    <a:lstStyle/>
                    <a:p>
                      <a:pPr marL="0" marR="0">
                        <a:lnSpc>
                          <a:spcPct val="115000"/>
                        </a:lnSpc>
                        <a:spcBef>
                          <a:spcPts val="0"/>
                        </a:spcBef>
                        <a:spcAft>
                          <a:spcPts val="0"/>
                        </a:spcAft>
                      </a:pPr>
                      <a:r>
                        <a:rPr lang="en-US" sz="800">
                          <a:effectLst/>
                        </a:rPr>
                        <a:t>   Yes</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1.75 (1.40-2.18)</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1.65 (1.32-2.07)</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&lt; 0.001</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959475908"/>
                  </a:ext>
                </a:extLst>
              </a:tr>
              <a:tr h="131295">
                <a:tc>
                  <a:txBody>
                    <a:bodyPr/>
                    <a:lstStyle/>
                    <a:p>
                      <a:pPr marL="0" marR="0">
                        <a:lnSpc>
                          <a:spcPct val="115000"/>
                        </a:lnSpc>
                        <a:spcBef>
                          <a:spcPts val="0"/>
                        </a:spcBef>
                        <a:spcAft>
                          <a:spcPts val="0"/>
                        </a:spcAft>
                      </a:pPr>
                      <a:r>
                        <a:rPr lang="en-US" sz="800">
                          <a:effectLst/>
                        </a:rPr>
                        <a:t>   No</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 </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a:effectLst/>
                        </a:rPr>
                        <a:t>referent</a:t>
                      </a:r>
                      <a:endParaRPr lang="en-US" sz="900">
                        <a:effectLst/>
                        <a:latin typeface="Courier"/>
                        <a:ea typeface="Times New Roman" panose="02020603050405020304" pitchFamily="18" charset="0"/>
                        <a:cs typeface="Times New Roman" panose="02020603050405020304" pitchFamily="18" charset="0"/>
                      </a:endParaRPr>
                    </a:p>
                  </a:txBody>
                  <a:tcPr marL="59083" marR="59083" marT="0" marB="0"/>
                </a:tc>
                <a:tc>
                  <a:txBody>
                    <a:bodyPr/>
                    <a:lstStyle/>
                    <a:p>
                      <a:pPr marL="0" marR="0" algn="r">
                        <a:lnSpc>
                          <a:spcPct val="115000"/>
                        </a:lnSpc>
                        <a:spcBef>
                          <a:spcPts val="0"/>
                        </a:spcBef>
                        <a:spcAft>
                          <a:spcPts val="0"/>
                        </a:spcAft>
                      </a:pPr>
                      <a:r>
                        <a:rPr lang="en-US" sz="800" dirty="0">
                          <a:effectLst/>
                        </a:rPr>
                        <a:t> </a:t>
                      </a:r>
                      <a:endParaRPr lang="en-US" sz="900" dirty="0">
                        <a:effectLst/>
                        <a:latin typeface="Courier"/>
                        <a:ea typeface="Times New Roman" panose="02020603050405020304" pitchFamily="18" charset="0"/>
                        <a:cs typeface="Times New Roman" panose="02020603050405020304" pitchFamily="18" charset="0"/>
                      </a:endParaRPr>
                    </a:p>
                  </a:txBody>
                  <a:tcPr marL="59083" marR="59083" marT="0" marB="0"/>
                </a:tc>
                <a:extLst>
                  <a:ext uri="{0D108BD9-81ED-4DB2-BD59-A6C34878D82A}">
                    <a16:rowId xmlns:a16="http://schemas.microsoft.com/office/drawing/2014/main" val="2549938134"/>
                  </a:ext>
                </a:extLst>
              </a:tr>
            </a:tbl>
          </a:graphicData>
        </a:graphic>
      </p:graphicFrame>
      <p:pic>
        <p:nvPicPr>
          <p:cNvPr id="4" name="HCV testing poster_Jun Li">
            <a:hlinkClick r:id="" action="ppaction://media"/>
            <a:extLst>
              <a:ext uri="{FF2B5EF4-FFF2-40B4-BE49-F238E27FC236}">
                <a16:creationId xmlns:a16="http://schemas.microsoft.com/office/drawing/2014/main" id="{B741E6E9-94CF-4E86-A3A1-673C99CA677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769600" y="5283200"/>
            <a:ext cx="406400" cy="4064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8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NCHHSTP_35x59_ppt_sciposter_dark_072010[1]">
  <a:themeElements>
    <a:clrScheme name="NCHHSTP SciPoster Colors">
      <a:dk1>
        <a:srgbClr val="3F3F3F"/>
      </a:dk1>
      <a:lt1>
        <a:srgbClr val="0F56DC"/>
      </a:lt1>
      <a:dk2>
        <a:srgbClr val="FFFFFF"/>
      </a:dk2>
      <a:lt2>
        <a:srgbClr val="FFFFFF"/>
      </a:lt2>
      <a:accent1>
        <a:srgbClr val="006778"/>
      </a:accent1>
      <a:accent2>
        <a:srgbClr val="452325"/>
      </a:accent2>
      <a:accent3>
        <a:srgbClr val="8E258D"/>
      </a:accent3>
      <a:accent4>
        <a:srgbClr val="AA272F"/>
      </a:accent4>
      <a:accent5>
        <a:srgbClr val="EC7A08"/>
      </a:accent5>
      <a:accent6>
        <a:srgbClr val="002060"/>
      </a:accent6>
      <a:hlink>
        <a:srgbClr val="FFC000"/>
      </a:hlink>
      <a:folHlink>
        <a:srgbClr val="3077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454855E832C14780D5CD0660CD7DD3" ma:contentTypeVersion="13" ma:contentTypeDescription="Create a new document." ma:contentTypeScope="" ma:versionID="68f02d4169ed6530ac679a7e7734e7d8">
  <xsd:schema xmlns:xsd="http://www.w3.org/2001/XMLSchema" xmlns:xs="http://www.w3.org/2001/XMLSchema" xmlns:p="http://schemas.microsoft.com/office/2006/metadata/properties" xmlns:ns3="837969e5-0484-4205-8dc6-4df0cecf91d3" xmlns:ns4="b5edd775-46a9-469b-97d3-2458efb2d421" targetNamespace="http://schemas.microsoft.com/office/2006/metadata/properties" ma:root="true" ma:fieldsID="f3d1b131312e6dc7d0e392d7df433fb2" ns3:_="" ns4:_="">
    <xsd:import namespace="837969e5-0484-4205-8dc6-4df0cecf91d3"/>
    <xsd:import namespace="b5edd775-46a9-469b-97d3-2458efb2d42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969e5-0484-4205-8dc6-4df0cecf91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edd775-46a9-469b-97d3-2458efb2d42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1149C-C910-4F6D-8E2E-B358F997061D}">
  <ds:schemaRefs>
    <ds:schemaRef ds:uri="http://schemas.microsoft.com/office/2006/documentManagement/types"/>
    <ds:schemaRef ds:uri="http://schemas.microsoft.com/office/infopath/2007/PartnerControls"/>
    <ds:schemaRef ds:uri="http://schemas.microsoft.com/office/2006/metadata/properties"/>
    <ds:schemaRef ds:uri="837969e5-0484-4205-8dc6-4df0cecf91d3"/>
    <ds:schemaRef ds:uri="http://schemas.openxmlformats.org/package/2006/metadata/core-properties"/>
    <ds:schemaRef ds:uri="http://www.w3.org/XML/1998/namespace"/>
    <ds:schemaRef ds:uri="b5edd775-46a9-469b-97d3-2458efb2d421"/>
    <ds:schemaRef ds:uri="http://purl.org/dc/dcmitype/"/>
    <ds:schemaRef ds:uri="http://purl.org/dc/elements/1.1/"/>
    <ds:schemaRef ds:uri="http://purl.org/dc/terms/"/>
  </ds:schemaRefs>
</ds:datastoreItem>
</file>

<file path=customXml/itemProps2.xml><?xml version="1.0" encoding="utf-8"?>
<ds:datastoreItem xmlns:ds="http://schemas.openxmlformats.org/officeDocument/2006/customXml" ds:itemID="{2EBA9707-EDE5-48C9-8616-55008B7D13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969e5-0484-4205-8dc6-4df0cecf91d3"/>
    <ds:schemaRef ds:uri="b5edd775-46a9-469b-97d3-2458efb2d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356B31-5C42-434F-A29C-1F6D7491A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NCHHSTP_35x59_ppt_sciposter_dark_072010[1]</Template>
  <TotalTime>2821</TotalTime>
  <Words>2297</Words>
  <Application>Microsoft Office PowerPoint</Application>
  <PresentationFormat>Custom</PresentationFormat>
  <Paragraphs>652</Paragraphs>
  <Slides>1</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Courier</vt:lpstr>
      <vt:lpstr>Calibri</vt:lpstr>
      <vt:lpstr>Arial</vt:lpstr>
      <vt:lpstr>NCHHSTP_35x59_ppt_sciposter_dark_072010[1]</vt:lpstr>
      <vt:lpstr>Racial and ethnic disparities in HCV testing among men who have sex with men in the HIV Outpatient Study Jun Li, MD, PhD1; Carl Armon, PhD2; Frank J. Palella, Jr., MD3; Ellen Tedaldi, MD4;  Richard M. Novak, MD5; Jack Fuhrer, MD6; Gina Simoncini, MD4; Stacey Purinton, RN2; Kate Buchacz, PhD1; for the HIV Outpatient Study Investigators.  1Division of HIV/AIDS Prevention, Centers for Disease Control and Prevention, Atlanta, Georgia, USA, 2Cerner Corporation, Kansas City, Missouri, USA, 3Northwestern University Feinberg School of Medicine, Chicago, Illinois, USA,  4Lewis Katz School of Medicine at Temple University, Philadelphia, Pennsylvania, USA, 5University of Illinois College of Medicine, Chicago, Illinois, USA, 6Renaissance School of Medicine at Stony Brook University, Stony Brook, New York, USA</vt:lpstr>
    </vt:vector>
  </TitlesOfParts>
  <Company>Centers for Disease Control and Prevention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Li, Jun (CDC/DDID/NCHHSTP/DHPSE)</cp:lastModifiedBy>
  <cp:revision>182</cp:revision>
  <dcterms:created xsi:type="dcterms:W3CDTF">2012-09-07T18:20:25Z</dcterms:created>
  <dcterms:modified xsi:type="dcterms:W3CDTF">2020-06-25T13:40:50Z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0x01010087454855E832C14780D5CD0660CD7DD3</vt:lpwstr>
  </property>
</Properties>
</file>